
<file path=[Content_Types].xml><?xml version="1.0" encoding="utf-8"?>
<Types xmlns="http://schemas.openxmlformats.org/package/2006/content-types"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3" r:id="rId1"/>
  </p:sldMasterIdLst>
  <p:notesMasterIdLst>
    <p:notesMasterId r:id="rId13"/>
  </p:notesMasterIdLst>
  <p:sldIdLst>
    <p:sldId id="536" r:id="rId2"/>
    <p:sldId id="539" r:id="rId3"/>
    <p:sldId id="548" r:id="rId4"/>
    <p:sldId id="540" r:id="rId5"/>
    <p:sldId id="545" r:id="rId6"/>
    <p:sldId id="546" r:id="rId7"/>
    <p:sldId id="541" r:id="rId8"/>
    <p:sldId id="547" r:id="rId9"/>
    <p:sldId id="542" r:id="rId10"/>
    <p:sldId id="483" r:id="rId11"/>
    <p:sldId id="543" r:id="rId12"/>
  </p:sldIdLst>
  <p:sldSz cx="9144000" cy="5143500" type="screen16x9"/>
  <p:notesSz cx="6858000" cy="9144000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3AAFEB"/>
    <a:srgbClr val="FF6953"/>
    <a:srgbClr val="2A77FC"/>
    <a:srgbClr val="1ECBF7"/>
    <a:srgbClr val="0E6FD9"/>
    <a:srgbClr val="F98043"/>
    <a:srgbClr val="77B8E0"/>
    <a:srgbClr val="00B050"/>
    <a:srgbClr val="00DA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91" autoAdjust="0"/>
    <p:restoredTop sz="94700" autoAdjust="0"/>
  </p:normalViewPr>
  <p:slideViewPr>
    <p:cSldViewPr>
      <p:cViewPr varScale="1">
        <p:scale>
          <a:sx n="138" d="100"/>
          <a:sy n="138" d="100"/>
        </p:scale>
        <p:origin x="720" y="11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5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314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ADD754-F49E-4351-AAFE-19D83F43501C}" type="datetimeFigureOut">
              <a:rPr lang="en-US" smtClean="0"/>
              <a:pPr/>
              <a:t>5/31/2022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F6036-E835-44CB-A25A-34C755DFD5D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33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390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2764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05821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749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9860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129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7565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8086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95A699-AB68-4A20-99FB-6F69DC266D45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492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7589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 userDrawn="1"/>
        </p:nvSpPr>
        <p:spPr>
          <a:xfrm>
            <a:off x="457200" y="133350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百度云</a:t>
            </a:r>
          </a:p>
        </p:txBody>
      </p:sp>
      <p:sp>
        <p:nvSpPr>
          <p:cNvPr id="19" name="椭圆 18"/>
          <p:cNvSpPr/>
          <p:nvPr userDrawn="1"/>
        </p:nvSpPr>
        <p:spPr>
          <a:xfrm>
            <a:off x="256953" y="160868"/>
            <a:ext cx="239485" cy="2394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4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2049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0E2C01C8-396D-4D1B-803C-A93325B89788}"/>
              </a:ext>
            </a:extLst>
          </p:cNvPr>
          <p:cNvSpPr txBox="1"/>
          <p:nvPr userDrawn="1"/>
        </p:nvSpPr>
        <p:spPr>
          <a:xfrm>
            <a:off x="457200" y="133350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阿里云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C0AFF33B-B3F7-4223-8D57-029EC3BBE74B}"/>
              </a:ext>
            </a:extLst>
          </p:cNvPr>
          <p:cNvSpPr/>
          <p:nvPr userDrawn="1"/>
        </p:nvSpPr>
        <p:spPr>
          <a:xfrm>
            <a:off x="256953" y="160868"/>
            <a:ext cx="239485" cy="2394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4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9550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>
            <a:extLst>
              <a:ext uri="{FF2B5EF4-FFF2-40B4-BE49-F238E27FC236}">
                <a16:creationId xmlns:a16="http://schemas.microsoft.com/office/drawing/2014/main" id="{9BF385E8-9A74-48E2-BD0B-F3F5F9B34EE1}"/>
              </a:ext>
            </a:extLst>
          </p:cNvPr>
          <p:cNvSpPr/>
          <p:nvPr userDrawn="1"/>
        </p:nvSpPr>
        <p:spPr>
          <a:xfrm>
            <a:off x="256953" y="160868"/>
            <a:ext cx="239485" cy="2394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4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B46E0D7-E48F-5BEB-8538-2FE4EF3ACC5F}"/>
              </a:ext>
            </a:extLst>
          </p:cNvPr>
          <p:cNvSpPr txBox="1"/>
          <p:nvPr userDrawn="1"/>
        </p:nvSpPr>
        <p:spPr>
          <a:xfrm>
            <a:off x="457200" y="13335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自研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941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D8240-3148-4746-BA4B-7B32B016B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51CC32A-496B-42D5-8EC6-30D10EB5C1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F25E7C-B1D9-4999-8D1F-ED84C4EE9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2CC75-8280-4D50-8556-C2874ADEF926}" type="datetimeFigureOut">
              <a:rPr lang="zh-CN" altLang="en-US" smtClean="0"/>
              <a:t>2022/5/31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8A7BBD-E847-449A-AA53-B3DBD3F5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910074-A50B-4F6C-9D3A-997C1681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3089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bg>
      <p:bgPr>
        <a:pattFill prst="ltHorz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945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B1B6A-AEF1-4ACD-BD61-958570690F55}" type="datetimeFigureOut">
              <a:rPr lang="zh-CN" altLang="en-US" smtClean="0"/>
              <a:t>2022/5/31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CB991-6BD3-42F2-8A94-1903E942543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558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17" r:id="rId2"/>
    <p:sldLayoutId id="2147483752" r:id="rId3"/>
    <p:sldLayoutId id="2147483753" r:id="rId4"/>
    <p:sldLayoutId id="2147483741" r:id="rId5"/>
    <p:sldLayoutId id="2147483751" r:id="rId6"/>
  </p:sldLayoutIdLst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ineseocr/chineseocr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JaidedAI/EasyOCR" TargetMode="External"/><Relationship Id="rId4" Type="http://schemas.openxmlformats.org/officeDocument/2006/relationships/hyperlink" Target="https://github.com/PaddlePaddle/PaddleOCR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ltHorz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103"/>
          <p:cNvSpPr txBox="1"/>
          <p:nvPr/>
        </p:nvSpPr>
        <p:spPr>
          <a:xfrm>
            <a:off x="4181072" y="2865170"/>
            <a:ext cx="2898846" cy="284681"/>
          </a:xfrm>
          <a:prstGeom prst="rect">
            <a:avLst/>
          </a:prstGeom>
          <a:noFill/>
        </p:spPr>
        <p:txBody>
          <a:bodyPr wrap="none" lIns="68568" tIns="34284" rIns="68568" bIns="34284" rtlCol="0">
            <a:spAutoFit/>
          </a:bodyPr>
          <a:lstStyle/>
          <a:p>
            <a:pPr defTabSz="685685">
              <a:buClr>
                <a:srgbClr val="5B9BD5"/>
              </a:buClr>
            </a:pPr>
            <a:r>
              <a:rPr lang="zh-CN" altLang="en-US" sz="1400" dirty="0">
                <a:solidFill>
                  <a:schemeClr val="tx2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宣讲人：郭宇    时间：</a:t>
            </a:r>
            <a:r>
              <a:rPr lang="en-US" altLang="zh-CN" sz="1400" dirty="0">
                <a:solidFill>
                  <a:schemeClr val="tx2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2022.05.31</a:t>
            </a:r>
          </a:p>
        </p:txBody>
      </p:sp>
      <p:sp>
        <p:nvSpPr>
          <p:cNvPr id="52" name="任意多边形 51"/>
          <p:cNvSpPr/>
          <p:nvPr/>
        </p:nvSpPr>
        <p:spPr>
          <a:xfrm flipH="1">
            <a:off x="-3" y="-1"/>
            <a:ext cx="4953003" cy="5143501"/>
          </a:xfrm>
          <a:custGeom>
            <a:avLst/>
            <a:gdLst>
              <a:gd name="connsiteX0" fmla="*/ 1609308 w 4303383"/>
              <a:gd name="connsiteY0" fmla="*/ 0 h 5143500"/>
              <a:gd name="connsiteX1" fmla="*/ 4303383 w 4303383"/>
              <a:gd name="connsiteY1" fmla="*/ 0 h 5143500"/>
              <a:gd name="connsiteX2" fmla="*/ 4303383 w 4303383"/>
              <a:gd name="connsiteY2" fmla="*/ 5143500 h 5143500"/>
              <a:gd name="connsiteX3" fmla="*/ 0 w 4303383"/>
              <a:gd name="connsiteY3" fmla="*/ 5143500 h 5143500"/>
              <a:gd name="connsiteX4" fmla="*/ 56940 w 4303383"/>
              <a:gd name="connsiteY4" fmla="*/ 5103009 h 5143500"/>
              <a:gd name="connsiteX5" fmla="*/ 1864984 w 4303383"/>
              <a:gd name="connsiteY5" fmla="*/ 1496070 h 5143500"/>
              <a:gd name="connsiteX6" fmla="*/ 1662621 w 4303383"/>
              <a:gd name="connsiteY6" fmla="*/ 157563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03383" h="5143500">
                <a:moveTo>
                  <a:pt x="1609308" y="0"/>
                </a:moveTo>
                <a:lnTo>
                  <a:pt x="4303383" y="0"/>
                </a:lnTo>
                <a:lnTo>
                  <a:pt x="4303383" y="5143500"/>
                </a:lnTo>
                <a:lnTo>
                  <a:pt x="0" y="5143500"/>
                </a:lnTo>
                <a:lnTo>
                  <a:pt x="56940" y="5103009"/>
                </a:lnTo>
                <a:cubicBezTo>
                  <a:pt x="1154534" y="4282168"/>
                  <a:pt x="1864984" y="2972086"/>
                  <a:pt x="1864984" y="1496070"/>
                </a:cubicBezTo>
                <a:cubicBezTo>
                  <a:pt x="1864984" y="1029960"/>
                  <a:pt x="1794136" y="580397"/>
                  <a:pt x="1662621" y="157563"/>
                </a:cubicBezTo>
                <a:close/>
              </a:path>
            </a:pathLst>
          </a:cu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 flipH="1">
            <a:off x="-2" y="1"/>
            <a:ext cx="3810002" cy="3790949"/>
          </a:xfrm>
          <a:custGeom>
            <a:avLst/>
            <a:gdLst>
              <a:gd name="connsiteX0" fmla="*/ 4191002 w 4191002"/>
              <a:gd name="connsiteY0" fmla="*/ 0 h 5143189"/>
              <a:gd name="connsiteX1" fmla="*/ 30109 w 4191002"/>
              <a:gd name="connsiteY1" fmla="*/ 0 h 5143189"/>
              <a:gd name="connsiteX2" fmla="*/ 0 w 4191002"/>
              <a:gd name="connsiteY2" fmla="*/ 480260 h 5143189"/>
              <a:gd name="connsiteX3" fmla="*/ 3724034 w 4191002"/>
              <a:gd name="connsiteY3" fmla="*/ 5005526 h 5143189"/>
              <a:gd name="connsiteX4" fmla="*/ 4191002 w 4191002"/>
              <a:gd name="connsiteY4" fmla="*/ 5143189 h 514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91002" h="5143189">
                <a:moveTo>
                  <a:pt x="4191002" y="0"/>
                </a:moveTo>
                <a:lnTo>
                  <a:pt x="30109" y="0"/>
                </a:lnTo>
                <a:lnTo>
                  <a:pt x="0" y="480260"/>
                </a:lnTo>
                <a:cubicBezTo>
                  <a:pt x="0" y="2514552"/>
                  <a:pt x="1535575" y="4259963"/>
                  <a:pt x="3724034" y="5005526"/>
                </a:cubicBezTo>
                <a:lnTo>
                  <a:pt x="4191002" y="5143189"/>
                </a:lnTo>
                <a:close/>
              </a:path>
            </a:pathLst>
          </a:custGeom>
          <a:solidFill>
            <a:srgbClr val="3AA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/>
        </p:nvSpPr>
        <p:spPr>
          <a:xfrm flipH="1" flipV="1">
            <a:off x="791537" y="-1"/>
            <a:ext cx="1484655" cy="5124640"/>
          </a:xfrm>
          <a:custGeom>
            <a:avLst/>
            <a:gdLst>
              <a:gd name="connsiteX0" fmla="*/ 519253 w 1484655"/>
              <a:gd name="connsiteY0" fmla="*/ 5124640 h 5124640"/>
              <a:gd name="connsiteX1" fmla="*/ 497791 w 1484655"/>
              <a:gd name="connsiteY1" fmla="*/ 5124640 h 5124640"/>
              <a:gd name="connsiteX2" fmla="*/ 328400 w 1484655"/>
              <a:gd name="connsiteY2" fmla="*/ 4773917 h 5124640"/>
              <a:gd name="connsiteX3" fmla="*/ 0 w 1484655"/>
              <a:gd name="connsiteY3" fmla="*/ 3151528 h 5124640"/>
              <a:gd name="connsiteX4" fmla="*/ 1350599 w 1484655"/>
              <a:gd name="connsiteY4" fmla="*/ 83144 h 5124640"/>
              <a:gd name="connsiteX5" fmla="*/ 1446255 w 1484655"/>
              <a:gd name="connsiteY5" fmla="*/ 0 h 5124640"/>
              <a:gd name="connsiteX6" fmla="*/ 1484655 w 1484655"/>
              <a:gd name="connsiteY6" fmla="*/ 0 h 5124640"/>
              <a:gd name="connsiteX7" fmla="*/ 1377068 w 1484655"/>
              <a:gd name="connsiteY7" fmla="*/ 93514 h 5124640"/>
              <a:gd name="connsiteX8" fmla="*/ 26470 w 1484655"/>
              <a:gd name="connsiteY8" fmla="*/ 3161898 h 5124640"/>
              <a:gd name="connsiteX9" fmla="*/ 354869 w 1484655"/>
              <a:gd name="connsiteY9" fmla="*/ 4784287 h 512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84655" h="5124640">
                <a:moveTo>
                  <a:pt x="519253" y="5124640"/>
                </a:moveTo>
                <a:lnTo>
                  <a:pt x="497791" y="5124640"/>
                </a:lnTo>
                <a:lnTo>
                  <a:pt x="328400" y="4773917"/>
                </a:lnTo>
                <a:cubicBezTo>
                  <a:pt x="116937" y="4275260"/>
                  <a:pt x="0" y="3727013"/>
                  <a:pt x="0" y="3151528"/>
                </a:cubicBezTo>
                <a:cubicBezTo>
                  <a:pt x="0" y="1937612"/>
                  <a:pt x="520297" y="844902"/>
                  <a:pt x="1350599" y="83144"/>
                </a:cubicBezTo>
                <a:lnTo>
                  <a:pt x="1446255" y="0"/>
                </a:lnTo>
                <a:lnTo>
                  <a:pt x="1484655" y="0"/>
                </a:lnTo>
                <a:lnTo>
                  <a:pt x="1377068" y="93514"/>
                </a:lnTo>
                <a:cubicBezTo>
                  <a:pt x="546767" y="855272"/>
                  <a:pt x="26470" y="1947982"/>
                  <a:pt x="26470" y="3161898"/>
                </a:cubicBezTo>
                <a:cubicBezTo>
                  <a:pt x="26470" y="3737383"/>
                  <a:pt x="143406" y="4285630"/>
                  <a:pt x="354869" y="47842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3" name="标题 4"/>
          <p:cNvSpPr txBox="1">
            <a:spLocks/>
          </p:cNvSpPr>
          <p:nvPr/>
        </p:nvSpPr>
        <p:spPr>
          <a:xfrm>
            <a:off x="4114800" y="1123950"/>
            <a:ext cx="4572000" cy="1007571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3000" spc="1200" dirty="0">
                <a:solidFill>
                  <a:srgbClr val="FF6600"/>
                </a:solidFill>
                <a:latin typeface="汉仪菱心体简" panose="02010400000101010101" pitchFamily="2" charset="-122"/>
                <a:ea typeface="汉仪菱心体简" panose="02010400000101010101" pitchFamily="2" charset="-122"/>
              </a:rPr>
              <a:t>OCR</a:t>
            </a:r>
            <a:r>
              <a:rPr lang="zh-CN" altLang="en-US" sz="3000" spc="1200" dirty="0">
                <a:solidFill>
                  <a:srgbClr val="FF6600"/>
                </a:solidFill>
                <a:latin typeface="汉仪菱心体简" panose="02010400000101010101" pitchFamily="2" charset="-122"/>
                <a:ea typeface="汉仪菱心体简" panose="02010400000101010101" pitchFamily="2" charset="-122"/>
              </a:rPr>
              <a:t>技术</a:t>
            </a:r>
            <a:r>
              <a:rPr lang="zh-CN" altLang="en-US" sz="3000" spc="1200" dirty="0">
                <a:solidFill>
                  <a:srgbClr val="3AAFEB"/>
                </a:solidFill>
                <a:latin typeface="汉仪菱心体简" panose="02010400000101010101" pitchFamily="2" charset="-122"/>
                <a:ea typeface="汉仪菱心体简" panose="02010400000101010101" pitchFamily="2" charset="-122"/>
              </a:rPr>
              <a:t>调研</a:t>
            </a:r>
          </a:p>
        </p:txBody>
      </p:sp>
      <p:grpSp>
        <p:nvGrpSpPr>
          <p:cNvPr id="3" name="组合 2"/>
          <p:cNvGrpSpPr/>
          <p:nvPr/>
        </p:nvGrpSpPr>
        <p:grpSpPr>
          <a:xfrm flipH="1" flipV="1">
            <a:off x="6934200" y="3066430"/>
            <a:ext cx="2209800" cy="2077070"/>
            <a:chOff x="-7372" y="0"/>
            <a:chExt cx="1531374" cy="1096795"/>
          </a:xfrm>
        </p:grpSpPr>
        <p:sp>
          <p:nvSpPr>
            <p:cNvPr id="55" name="任意多边形 54"/>
            <p:cNvSpPr/>
            <p:nvPr/>
          </p:nvSpPr>
          <p:spPr>
            <a:xfrm rot="5400000" flipH="1">
              <a:off x="463751" y="-471122"/>
              <a:ext cx="589128" cy="1531374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FF6600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 53"/>
            <p:cNvSpPr/>
            <p:nvPr/>
          </p:nvSpPr>
          <p:spPr>
            <a:xfrm flipH="1" flipV="1">
              <a:off x="-7372" y="0"/>
              <a:ext cx="865145" cy="1096795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3AAFEB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椭圆 13"/>
          <p:cNvSpPr/>
          <p:nvPr/>
        </p:nvSpPr>
        <p:spPr>
          <a:xfrm>
            <a:off x="615043" y="1200150"/>
            <a:ext cx="2800481" cy="2800481"/>
          </a:xfrm>
          <a:prstGeom prst="ellipse">
            <a:avLst/>
          </a:prstGeom>
          <a:pattFill prst="ltHorz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solidFill>
              <a:srgbClr val="3AAF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431" y="1666261"/>
            <a:ext cx="1982428" cy="2066677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4239026" y="2321378"/>
            <a:ext cx="4904973" cy="345028"/>
            <a:chOff x="4343399" y="2357350"/>
            <a:chExt cx="4904973" cy="345028"/>
          </a:xfrm>
        </p:grpSpPr>
        <p:sp>
          <p:nvSpPr>
            <p:cNvPr id="22" name="矩形 21"/>
            <p:cNvSpPr/>
            <p:nvPr/>
          </p:nvSpPr>
          <p:spPr>
            <a:xfrm>
              <a:off x="4343399" y="2357350"/>
              <a:ext cx="4904973" cy="33142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4365172" y="2363824"/>
              <a:ext cx="405056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spc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OCR</a:t>
              </a:r>
              <a:r>
                <a:rPr lang="zh-CN" altLang="en-US" sz="1600" spc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技术调研汇报</a:t>
              </a:r>
            </a:p>
          </p:txBody>
        </p:sp>
      </p:grpSp>
      <p:pic>
        <p:nvPicPr>
          <p:cNvPr id="4" name="mp3-5b9bc55fc04c968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29064" y="5474322"/>
            <a:ext cx="609600" cy="609600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5313246" y="0"/>
            <a:ext cx="761733" cy="1271752"/>
            <a:chOff x="5370107" y="0"/>
            <a:chExt cx="694362" cy="1159272"/>
          </a:xfrm>
        </p:grpSpPr>
        <p:sp>
          <p:nvSpPr>
            <p:cNvPr id="20" name="任意多边形 19"/>
            <p:cNvSpPr/>
            <p:nvPr/>
          </p:nvSpPr>
          <p:spPr>
            <a:xfrm>
              <a:off x="5370107" y="742950"/>
              <a:ext cx="694362" cy="416322"/>
            </a:xfrm>
            <a:custGeom>
              <a:avLst/>
              <a:gdLst>
                <a:gd name="connsiteX0" fmla="*/ 347181 w 694362"/>
                <a:gd name="connsiteY0" fmla="*/ 0 h 416322"/>
                <a:gd name="connsiteX1" fmla="*/ 694362 w 694362"/>
                <a:gd name="connsiteY1" fmla="*/ 347181 h 416322"/>
                <a:gd name="connsiteX2" fmla="*/ 687392 w 694362"/>
                <a:gd name="connsiteY2" fmla="*/ 416322 h 416322"/>
                <a:gd name="connsiteX3" fmla="*/ 585466 w 694362"/>
                <a:gd name="connsiteY3" fmla="*/ 416322 h 416322"/>
                <a:gd name="connsiteX4" fmla="*/ 591337 w 694362"/>
                <a:gd name="connsiteY4" fmla="*/ 397407 h 416322"/>
                <a:gd name="connsiteX5" fmla="*/ 596400 w 694362"/>
                <a:gd name="connsiteY5" fmla="*/ 347181 h 416322"/>
                <a:gd name="connsiteX6" fmla="*/ 347180 w 694362"/>
                <a:gd name="connsiteY6" fmla="*/ 97961 h 416322"/>
                <a:gd name="connsiteX7" fmla="*/ 97960 w 694362"/>
                <a:gd name="connsiteY7" fmla="*/ 347181 h 416322"/>
                <a:gd name="connsiteX8" fmla="*/ 103024 w 694362"/>
                <a:gd name="connsiteY8" fmla="*/ 397407 h 416322"/>
                <a:gd name="connsiteX9" fmla="*/ 108895 w 694362"/>
                <a:gd name="connsiteY9" fmla="*/ 416322 h 416322"/>
                <a:gd name="connsiteX10" fmla="*/ 6970 w 694362"/>
                <a:gd name="connsiteY10" fmla="*/ 416322 h 416322"/>
                <a:gd name="connsiteX11" fmla="*/ 0 w 694362"/>
                <a:gd name="connsiteY11" fmla="*/ 347181 h 416322"/>
                <a:gd name="connsiteX12" fmla="*/ 347181 w 694362"/>
                <a:gd name="connsiteY12" fmla="*/ 0 h 41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4362" h="416322">
                  <a:moveTo>
                    <a:pt x="347181" y="0"/>
                  </a:moveTo>
                  <a:cubicBezTo>
                    <a:pt x="538924" y="0"/>
                    <a:pt x="694362" y="155438"/>
                    <a:pt x="694362" y="347181"/>
                  </a:cubicBezTo>
                  <a:lnTo>
                    <a:pt x="687392" y="416322"/>
                  </a:lnTo>
                  <a:lnTo>
                    <a:pt x="585466" y="416322"/>
                  </a:lnTo>
                  <a:lnTo>
                    <a:pt x="591337" y="397407"/>
                  </a:lnTo>
                  <a:cubicBezTo>
                    <a:pt x="594657" y="381184"/>
                    <a:pt x="596400" y="364386"/>
                    <a:pt x="596400" y="347181"/>
                  </a:cubicBezTo>
                  <a:cubicBezTo>
                    <a:pt x="596400" y="209541"/>
                    <a:pt x="484820" y="97961"/>
                    <a:pt x="347180" y="97961"/>
                  </a:cubicBezTo>
                  <a:cubicBezTo>
                    <a:pt x="209540" y="97961"/>
                    <a:pt x="97960" y="209541"/>
                    <a:pt x="97960" y="347181"/>
                  </a:cubicBezTo>
                  <a:cubicBezTo>
                    <a:pt x="97960" y="364386"/>
                    <a:pt x="99704" y="381184"/>
                    <a:pt x="103024" y="397407"/>
                  </a:cubicBezTo>
                  <a:lnTo>
                    <a:pt x="108895" y="416322"/>
                  </a:lnTo>
                  <a:lnTo>
                    <a:pt x="6970" y="416322"/>
                  </a:lnTo>
                  <a:lnTo>
                    <a:pt x="0" y="347181"/>
                  </a:lnTo>
                  <a:cubicBezTo>
                    <a:pt x="0" y="155438"/>
                    <a:pt x="155438" y="0"/>
                    <a:pt x="347181" y="0"/>
                  </a:cubicBezTo>
                  <a:close/>
                </a:path>
              </a:pathLst>
            </a:custGeom>
            <a:solidFill>
              <a:schemeClr val="accent1"/>
            </a:solidFill>
          </p:spPr>
          <p:txBody>
            <a:bodyPr wrap="square" lIns="0" tIns="0" rIns="0" bIns="0"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8" name="直接连接符 7"/>
            <p:cNvCxnSpPr/>
            <p:nvPr/>
          </p:nvCxnSpPr>
          <p:spPr>
            <a:xfrm flipV="1">
              <a:off x="5715635" y="0"/>
              <a:ext cx="0" cy="73378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57363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4" grpId="0"/>
      <p:bldP spid="52" grpId="0" animBg="1"/>
      <p:bldP spid="23" grpId="0" animBg="1"/>
      <p:bldP spid="32" grpId="0" animBg="1"/>
      <p:bldP spid="53" grpId="0"/>
      <p:bldP spid="1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DB461424-BA15-A02F-BC03-42325E2D0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6284133"/>
              </p:ext>
            </p:extLst>
          </p:nvPr>
        </p:nvGraphicFramePr>
        <p:xfrm>
          <a:off x="381000" y="361950"/>
          <a:ext cx="8382000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5500">
                  <a:extLst>
                    <a:ext uri="{9D8B030D-6E8A-4147-A177-3AD203B41FA5}">
                      <a16:colId xmlns:a16="http://schemas.microsoft.com/office/drawing/2014/main" val="2798585892"/>
                    </a:ext>
                  </a:extLst>
                </a:gridCol>
                <a:gridCol w="2095500">
                  <a:extLst>
                    <a:ext uri="{9D8B030D-6E8A-4147-A177-3AD203B41FA5}">
                      <a16:colId xmlns:a16="http://schemas.microsoft.com/office/drawing/2014/main" val="2937719808"/>
                    </a:ext>
                  </a:extLst>
                </a:gridCol>
                <a:gridCol w="2095500">
                  <a:extLst>
                    <a:ext uri="{9D8B030D-6E8A-4147-A177-3AD203B41FA5}">
                      <a16:colId xmlns:a16="http://schemas.microsoft.com/office/drawing/2014/main" val="4196412054"/>
                    </a:ext>
                  </a:extLst>
                </a:gridCol>
                <a:gridCol w="2095500">
                  <a:extLst>
                    <a:ext uri="{9D8B030D-6E8A-4147-A177-3AD203B41FA5}">
                      <a16:colId xmlns:a16="http://schemas.microsoft.com/office/drawing/2014/main" val="3381548981"/>
                    </a:ext>
                  </a:extLst>
                </a:gridCol>
              </a:tblGrid>
              <a:tr h="274192">
                <a:tc>
                  <a:txBody>
                    <a:bodyPr/>
                    <a:lstStyle/>
                    <a:p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百度云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阿里云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400" dirty="0"/>
                        <a:t>自研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6034788"/>
                  </a:ext>
                </a:extLst>
              </a:tr>
              <a:tr h="266228"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是否满足使用需求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未知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212258"/>
                  </a:ext>
                </a:extLst>
              </a:tr>
              <a:tr h="904833"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优点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r>
                        <a:rPr lang="zh-CN" altLang="en-US" sz="1200" dirty="0"/>
                        <a:t>采用</a:t>
                      </a:r>
                      <a:r>
                        <a:rPr lang="en-US" altLang="zh-CN" sz="1200" dirty="0"/>
                        <a:t>API</a:t>
                      </a:r>
                      <a:r>
                        <a:rPr lang="zh-CN" altLang="en-US" sz="1200" dirty="0"/>
                        <a:t>的方式，简单易用</a:t>
                      </a:r>
                      <a:endParaRPr lang="en-US" altLang="zh-CN" sz="1200" dirty="0"/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200" dirty="0"/>
                        <a:t>价格不算贵（阿里云稍贵）</a:t>
                      </a:r>
                      <a:endParaRPr lang="en-US" altLang="zh-CN" sz="1200" dirty="0"/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200" dirty="0"/>
                        <a:t>识别率高</a:t>
                      </a:r>
                      <a:endParaRPr lang="en-US" altLang="zh-CN" sz="1200" dirty="0"/>
                    </a:p>
                    <a:p>
                      <a:pPr marL="342900" indent="-342900">
                        <a:buAutoNum type="arabicPeriod"/>
                      </a:pPr>
                      <a:r>
                        <a:rPr lang="zh-CN" altLang="en-US" sz="1200" dirty="0"/>
                        <a:t>云服务商有售后</a:t>
                      </a:r>
                      <a:endParaRPr lang="en-US" altLang="zh-CN" sz="1200" dirty="0"/>
                    </a:p>
                    <a:p>
                      <a:endParaRPr lang="zh-CN" alt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>
                        <a:buAutoNum type="arabicPeriod"/>
                      </a:pPr>
                      <a:r>
                        <a:rPr lang="zh-CN" altLang="en-US" sz="1200" dirty="0"/>
                        <a:t>省钱</a:t>
                      </a:r>
                      <a:endParaRPr lang="en-US" altLang="zh-CN" sz="1200" dirty="0"/>
                    </a:p>
                    <a:p>
                      <a:pPr marL="228600" indent="-228600">
                        <a:buAutoNum type="arabicPeriod"/>
                      </a:pPr>
                      <a:r>
                        <a:rPr lang="zh-CN" altLang="en-US" sz="1200" dirty="0"/>
                        <a:t>自定义开发，适配各种需求场景</a:t>
                      </a:r>
                      <a:endParaRPr lang="en-US" altLang="zh-C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7359628"/>
                  </a:ext>
                </a:extLst>
              </a:tr>
              <a:tr h="1069348">
                <a:tc>
                  <a:txBody>
                    <a:bodyPr/>
                    <a:lstStyle/>
                    <a:p>
                      <a:r>
                        <a:rPr lang="zh-CN" altLang="en-US" sz="1200" dirty="0"/>
                        <a:t>缺点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228600" indent="-228600">
                        <a:buAutoNum type="arabicPeriod"/>
                      </a:pPr>
                      <a:r>
                        <a:rPr lang="zh-CN" altLang="en-US" sz="1200" dirty="0"/>
                        <a:t>收费</a:t>
                      </a:r>
                      <a:endParaRPr lang="en-US" altLang="zh-CN" sz="1200" dirty="0"/>
                    </a:p>
                    <a:p>
                      <a:pPr marL="228600" indent="-228600">
                        <a:buAutoNum type="arabicPeriod"/>
                      </a:pPr>
                      <a:r>
                        <a:rPr lang="zh-CN" altLang="en-US" sz="1200" dirty="0"/>
                        <a:t>需要有外网的环境（不过两个服务商都提供了本地化部署的方案）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28600" indent="-228600">
                        <a:buAutoNum type="arabicPeriod"/>
                      </a:pPr>
                      <a:r>
                        <a:rPr lang="zh-CN" altLang="en-US" sz="1200" dirty="0"/>
                        <a:t>研究成本高，需要深入了解</a:t>
                      </a:r>
                      <a:r>
                        <a:rPr lang="en-US" altLang="zh-CN" sz="1200" dirty="0"/>
                        <a:t>OCR</a:t>
                      </a:r>
                    </a:p>
                    <a:p>
                      <a:pPr marL="228600" indent="-228600">
                        <a:buAutoNum type="arabicPeriod"/>
                      </a:pPr>
                      <a:r>
                        <a:rPr lang="zh-CN" altLang="en-US" sz="1200" dirty="0"/>
                        <a:t>几乎开源的方案都是提供算法模型，需要自己训练</a:t>
                      </a:r>
                      <a:endParaRPr lang="en-US" altLang="zh-CN" sz="1200" dirty="0"/>
                    </a:p>
                    <a:p>
                      <a:pPr marL="228600" indent="-228600">
                        <a:buAutoNum type="arabicPeriod"/>
                      </a:pPr>
                      <a:r>
                        <a:rPr lang="zh-CN" altLang="en-US" sz="1200" dirty="0"/>
                        <a:t>需要自己部署服务</a:t>
                      </a:r>
                      <a:endParaRPr lang="en-US" altLang="zh-CN" sz="1200" dirty="0"/>
                    </a:p>
                    <a:p>
                      <a:pPr marL="228600" indent="-228600">
                        <a:buAutoNum type="arabicPeriod"/>
                      </a:pPr>
                      <a:endParaRPr lang="zh-CN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289864"/>
                  </a:ext>
                </a:extLst>
              </a:tr>
            </a:tbl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26FE09C5-D790-1C19-498B-D308BB475D7B}"/>
              </a:ext>
            </a:extLst>
          </p:cNvPr>
          <p:cNvSpPr txBox="1"/>
          <p:nvPr/>
        </p:nvSpPr>
        <p:spPr>
          <a:xfrm>
            <a:off x="346364" y="3257550"/>
            <a:ext cx="838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研究结论：</a:t>
            </a:r>
            <a:endParaRPr lang="en-US" altLang="zh-CN" sz="1200" dirty="0"/>
          </a:p>
          <a:p>
            <a:r>
              <a:rPr lang="zh-CN" altLang="en-US" sz="1200" dirty="0"/>
              <a:t>建议采用云服务商提供的服务。</a:t>
            </a:r>
            <a:endParaRPr lang="en-US" altLang="zh-CN" sz="1200" dirty="0"/>
          </a:p>
          <a:p>
            <a:r>
              <a:rPr lang="zh-CN" altLang="en-US" sz="1200" dirty="0"/>
              <a:t>首先</a:t>
            </a:r>
            <a:r>
              <a:rPr lang="en-US" altLang="zh-CN" sz="1200" dirty="0"/>
              <a:t>OCR</a:t>
            </a:r>
            <a:r>
              <a:rPr lang="zh-CN" altLang="en-US" sz="1200" dirty="0"/>
              <a:t>在系统中只是一个锦上添花的功能，没必要耗费过多的资源去研究</a:t>
            </a:r>
            <a:r>
              <a:rPr lang="en-US" altLang="zh-CN" sz="1200" dirty="0"/>
              <a:t>OCR</a:t>
            </a:r>
            <a:r>
              <a:rPr lang="zh-CN" altLang="en-US" sz="1200" dirty="0"/>
              <a:t>（这块比较复杂，投入资源不一定有什么结果，可能花很大精力做出来的效果还不是很好）。</a:t>
            </a:r>
            <a:endParaRPr lang="en-US" altLang="zh-CN" sz="1200" dirty="0"/>
          </a:p>
          <a:p>
            <a:r>
              <a:rPr lang="zh-CN" altLang="en-US" sz="1200" dirty="0"/>
              <a:t>阿里云百度云等云服务商提供的</a:t>
            </a:r>
            <a:r>
              <a:rPr lang="en-US" altLang="zh-CN" sz="1200" dirty="0"/>
              <a:t>OCR</a:t>
            </a:r>
            <a:r>
              <a:rPr lang="zh-CN" altLang="en-US" sz="1200" dirty="0"/>
              <a:t>图文识别</a:t>
            </a:r>
            <a:r>
              <a:rPr lang="zh-CN" altLang="en-US" sz="1200"/>
              <a:t>，功能强</a:t>
            </a:r>
            <a:r>
              <a:rPr lang="zh-CN" altLang="en-US" sz="1200" dirty="0"/>
              <a:t>，</a:t>
            </a:r>
            <a:r>
              <a:rPr lang="zh-CN" altLang="en-US" sz="1200"/>
              <a:t>识别率高，对接简单，</a:t>
            </a:r>
            <a:r>
              <a:rPr lang="zh-CN" altLang="en-US" sz="1200" dirty="0"/>
              <a:t>并且价格不算太贵。</a:t>
            </a:r>
            <a:endParaRPr lang="en-US" altLang="zh-CN" sz="1200" dirty="0"/>
          </a:p>
          <a:p>
            <a:r>
              <a:rPr lang="zh-CN" altLang="en-US" sz="1200" dirty="0"/>
              <a:t>而且</a:t>
            </a:r>
            <a:r>
              <a:rPr lang="en-US" altLang="zh-CN" sz="1200" dirty="0"/>
              <a:t>OCR</a:t>
            </a:r>
            <a:r>
              <a:rPr lang="zh-CN" altLang="en-US" sz="1200" dirty="0"/>
              <a:t>并不是很常用的功能，按照阿里云收费标准一般来说一月</a:t>
            </a:r>
            <a:r>
              <a:rPr lang="en-US" altLang="zh-CN" sz="1200" dirty="0"/>
              <a:t>35</a:t>
            </a:r>
            <a:r>
              <a:rPr lang="zh-CN" altLang="en-US" sz="1200" dirty="0"/>
              <a:t>的价格可以买</a:t>
            </a:r>
            <a:r>
              <a:rPr lang="en-US" altLang="zh-CN" sz="1200" dirty="0"/>
              <a:t>1w</a:t>
            </a:r>
            <a:r>
              <a:rPr lang="zh-CN" altLang="en-US" sz="1200" dirty="0"/>
              <a:t>次，基本满足业务需求。</a:t>
            </a:r>
          </a:p>
        </p:txBody>
      </p:sp>
    </p:spTree>
    <p:extLst>
      <p:ext uri="{BB962C8B-B14F-4D97-AF65-F5344CB8AC3E}">
        <p14:creationId xmlns:p14="http://schemas.microsoft.com/office/powerpoint/2010/main" val="88068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103"/>
          <p:cNvSpPr txBox="1"/>
          <p:nvPr/>
        </p:nvSpPr>
        <p:spPr>
          <a:xfrm>
            <a:off x="4260799" y="2799975"/>
            <a:ext cx="2959760" cy="315459"/>
          </a:xfrm>
          <a:prstGeom prst="rect">
            <a:avLst/>
          </a:prstGeom>
          <a:noFill/>
        </p:spPr>
        <p:txBody>
          <a:bodyPr wrap="none" lIns="68568" tIns="34284" rIns="68568" bIns="34284" rtlCol="0">
            <a:spAutoFit/>
          </a:bodyPr>
          <a:lstStyle/>
          <a:p>
            <a:pPr defTabSz="685685">
              <a:buClr>
                <a:srgbClr val="5B9BD5"/>
              </a:buClr>
            </a:pPr>
            <a:r>
              <a:rPr lang="zh-CN" altLang="en-US" sz="1600" spc="600" dirty="0">
                <a:solidFill>
                  <a:schemeClr val="tx2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演示完毕感谢您的观看</a:t>
            </a:r>
            <a:endParaRPr lang="en-US" altLang="zh-CN" sz="1600" spc="600" dirty="0">
              <a:solidFill>
                <a:schemeClr val="tx2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任意多边形 51"/>
          <p:cNvSpPr/>
          <p:nvPr/>
        </p:nvSpPr>
        <p:spPr>
          <a:xfrm flipH="1">
            <a:off x="-3" y="-1"/>
            <a:ext cx="4953003" cy="5143501"/>
          </a:xfrm>
          <a:custGeom>
            <a:avLst/>
            <a:gdLst>
              <a:gd name="connsiteX0" fmla="*/ 1609308 w 4303383"/>
              <a:gd name="connsiteY0" fmla="*/ 0 h 5143500"/>
              <a:gd name="connsiteX1" fmla="*/ 4303383 w 4303383"/>
              <a:gd name="connsiteY1" fmla="*/ 0 h 5143500"/>
              <a:gd name="connsiteX2" fmla="*/ 4303383 w 4303383"/>
              <a:gd name="connsiteY2" fmla="*/ 5143500 h 5143500"/>
              <a:gd name="connsiteX3" fmla="*/ 0 w 4303383"/>
              <a:gd name="connsiteY3" fmla="*/ 5143500 h 5143500"/>
              <a:gd name="connsiteX4" fmla="*/ 56940 w 4303383"/>
              <a:gd name="connsiteY4" fmla="*/ 5103009 h 5143500"/>
              <a:gd name="connsiteX5" fmla="*/ 1864984 w 4303383"/>
              <a:gd name="connsiteY5" fmla="*/ 1496070 h 5143500"/>
              <a:gd name="connsiteX6" fmla="*/ 1662621 w 4303383"/>
              <a:gd name="connsiteY6" fmla="*/ 157563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03383" h="5143500">
                <a:moveTo>
                  <a:pt x="1609308" y="0"/>
                </a:moveTo>
                <a:lnTo>
                  <a:pt x="4303383" y="0"/>
                </a:lnTo>
                <a:lnTo>
                  <a:pt x="4303383" y="5143500"/>
                </a:lnTo>
                <a:lnTo>
                  <a:pt x="0" y="5143500"/>
                </a:lnTo>
                <a:lnTo>
                  <a:pt x="56940" y="5103009"/>
                </a:lnTo>
                <a:cubicBezTo>
                  <a:pt x="1154534" y="4282168"/>
                  <a:pt x="1864984" y="2972086"/>
                  <a:pt x="1864984" y="1496070"/>
                </a:cubicBezTo>
                <a:cubicBezTo>
                  <a:pt x="1864984" y="1029960"/>
                  <a:pt x="1794136" y="580397"/>
                  <a:pt x="1662621" y="157563"/>
                </a:cubicBezTo>
                <a:close/>
              </a:path>
            </a:pathLst>
          </a:cu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 flipH="1">
            <a:off x="-2" y="1"/>
            <a:ext cx="3810002" cy="3790949"/>
          </a:xfrm>
          <a:custGeom>
            <a:avLst/>
            <a:gdLst>
              <a:gd name="connsiteX0" fmla="*/ 4191002 w 4191002"/>
              <a:gd name="connsiteY0" fmla="*/ 0 h 5143189"/>
              <a:gd name="connsiteX1" fmla="*/ 30109 w 4191002"/>
              <a:gd name="connsiteY1" fmla="*/ 0 h 5143189"/>
              <a:gd name="connsiteX2" fmla="*/ 0 w 4191002"/>
              <a:gd name="connsiteY2" fmla="*/ 480260 h 5143189"/>
              <a:gd name="connsiteX3" fmla="*/ 3724034 w 4191002"/>
              <a:gd name="connsiteY3" fmla="*/ 5005526 h 5143189"/>
              <a:gd name="connsiteX4" fmla="*/ 4191002 w 4191002"/>
              <a:gd name="connsiteY4" fmla="*/ 5143189 h 514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91002" h="5143189">
                <a:moveTo>
                  <a:pt x="4191002" y="0"/>
                </a:moveTo>
                <a:lnTo>
                  <a:pt x="30109" y="0"/>
                </a:lnTo>
                <a:lnTo>
                  <a:pt x="0" y="480260"/>
                </a:lnTo>
                <a:cubicBezTo>
                  <a:pt x="0" y="2514552"/>
                  <a:pt x="1535575" y="4259963"/>
                  <a:pt x="3724034" y="5005526"/>
                </a:cubicBezTo>
                <a:lnTo>
                  <a:pt x="4191002" y="5143189"/>
                </a:lnTo>
                <a:close/>
              </a:path>
            </a:pathLst>
          </a:custGeom>
          <a:solidFill>
            <a:srgbClr val="3AA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/>
        </p:nvSpPr>
        <p:spPr>
          <a:xfrm flipH="1" flipV="1">
            <a:off x="791537" y="-1"/>
            <a:ext cx="1484655" cy="5124640"/>
          </a:xfrm>
          <a:custGeom>
            <a:avLst/>
            <a:gdLst>
              <a:gd name="connsiteX0" fmla="*/ 519253 w 1484655"/>
              <a:gd name="connsiteY0" fmla="*/ 5124640 h 5124640"/>
              <a:gd name="connsiteX1" fmla="*/ 497791 w 1484655"/>
              <a:gd name="connsiteY1" fmla="*/ 5124640 h 5124640"/>
              <a:gd name="connsiteX2" fmla="*/ 328400 w 1484655"/>
              <a:gd name="connsiteY2" fmla="*/ 4773917 h 5124640"/>
              <a:gd name="connsiteX3" fmla="*/ 0 w 1484655"/>
              <a:gd name="connsiteY3" fmla="*/ 3151528 h 5124640"/>
              <a:gd name="connsiteX4" fmla="*/ 1350599 w 1484655"/>
              <a:gd name="connsiteY4" fmla="*/ 83144 h 5124640"/>
              <a:gd name="connsiteX5" fmla="*/ 1446255 w 1484655"/>
              <a:gd name="connsiteY5" fmla="*/ 0 h 5124640"/>
              <a:gd name="connsiteX6" fmla="*/ 1484655 w 1484655"/>
              <a:gd name="connsiteY6" fmla="*/ 0 h 5124640"/>
              <a:gd name="connsiteX7" fmla="*/ 1377068 w 1484655"/>
              <a:gd name="connsiteY7" fmla="*/ 93514 h 5124640"/>
              <a:gd name="connsiteX8" fmla="*/ 26470 w 1484655"/>
              <a:gd name="connsiteY8" fmla="*/ 3161898 h 5124640"/>
              <a:gd name="connsiteX9" fmla="*/ 354869 w 1484655"/>
              <a:gd name="connsiteY9" fmla="*/ 4784287 h 512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84655" h="5124640">
                <a:moveTo>
                  <a:pt x="519253" y="5124640"/>
                </a:moveTo>
                <a:lnTo>
                  <a:pt x="497791" y="5124640"/>
                </a:lnTo>
                <a:lnTo>
                  <a:pt x="328400" y="4773917"/>
                </a:lnTo>
                <a:cubicBezTo>
                  <a:pt x="116937" y="4275260"/>
                  <a:pt x="0" y="3727013"/>
                  <a:pt x="0" y="3151528"/>
                </a:cubicBezTo>
                <a:cubicBezTo>
                  <a:pt x="0" y="1937612"/>
                  <a:pt x="520297" y="844902"/>
                  <a:pt x="1350599" y="83144"/>
                </a:cubicBezTo>
                <a:lnTo>
                  <a:pt x="1446255" y="0"/>
                </a:lnTo>
                <a:lnTo>
                  <a:pt x="1484655" y="0"/>
                </a:lnTo>
                <a:lnTo>
                  <a:pt x="1377068" y="93514"/>
                </a:lnTo>
                <a:cubicBezTo>
                  <a:pt x="546767" y="855272"/>
                  <a:pt x="26470" y="1947982"/>
                  <a:pt x="26470" y="3161898"/>
                </a:cubicBezTo>
                <a:cubicBezTo>
                  <a:pt x="26470" y="3737383"/>
                  <a:pt x="143406" y="4285630"/>
                  <a:pt x="354869" y="47842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3" name="标题 4"/>
          <p:cNvSpPr txBox="1">
            <a:spLocks/>
          </p:cNvSpPr>
          <p:nvPr/>
        </p:nvSpPr>
        <p:spPr>
          <a:xfrm>
            <a:off x="4114800" y="1123950"/>
            <a:ext cx="4572000" cy="1007571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4000" spc="1200" dirty="0">
                <a:solidFill>
                  <a:srgbClr val="FF6600"/>
                </a:solidFill>
                <a:latin typeface="汉仪菱心体简" panose="02010400000101010101" pitchFamily="2" charset="-122"/>
                <a:ea typeface="汉仪菱心体简" panose="02010400000101010101" pitchFamily="2" charset="-122"/>
              </a:rPr>
              <a:t>OCR</a:t>
            </a:r>
            <a:r>
              <a:rPr lang="zh-CN" altLang="en-US" sz="4000" spc="1200" dirty="0">
                <a:solidFill>
                  <a:srgbClr val="FF6600"/>
                </a:solidFill>
                <a:latin typeface="汉仪菱心体简" panose="02010400000101010101" pitchFamily="2" charset="-122"/>
                <a:ea typeface="汉仪菱心体简" panose="02010400000101010101" pitchFamily="2" charset="-122"/>
              </a:rPr>
              <a:t>技术</a:t>
            </a:r>
            <a:r>
              <a:rPr lang="zh-CN" altLang="en-US" sz="4000" spc="1200" dirty="0">
                <a:solidFill>
                  <a:srgbClr val="3AAFEB"/>
                </a:solidFill>
                <a:latin typeface="汉仪菱心体简" panose="02010400000101010101" pitchFamily="2" charset="-122"/>
                <a:ea typeface="汉仪菱心体简" panose="02010400000101010101" pitchFamily="2" charset="-122"/>
              </a:rPr>
              <a:t>调研</a:t>
            </a:r>
          </a:p>
        </p:txBody>
      </p:sp>
      <p:grpSp>
        <p:nvGrpSpPr>
          <p:cNvPr id="3" name="组合 2"/>
          <p:cNvGrpSpPr/>
          <p:nvPr/>
        </p:nvGrpSpPr>
        <p:grpSpPr>
          <a:xfrm flipH="1" flipV="1">
            <a:off x="6934200" y="3066430"/>
            <a:ext cx="2209800" cy="2077070"/>
            <a:chOff x="-7372" y="0"/>
            <a:chExt cx="1531374" cy="1096795"/>
          </a:xfrm>
        </p:grpSpPr>
        <p:sp>
          <p:nvSpPr>
            <p:cNvPr id="55" name="任意多边形 54"/>
            <p:cNvSpPr/>
            <p:nvPr/>
          </p:nvSpPr>
          <p:spPr>
            <a:xfrm rot="5400000" flipH="1">
              <a:off x="463751" y="-471122"/>
              <a:ext cx="589128" cy="1531374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FF6600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 53"/>
            <p:cNvSpPr/>
            <p:nvPr/>
          </p:nvSpPr>
          <p:spPr>
            <a:xfrm flipH="1" flipV="1">
              <a:off x="-7372" y="0"/>
              <a:ext cx="865145" cy="1096795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3AAFEB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椭圆 13"/>
          <p:cNvSpPr/>
          <p:nvPr/>
        </p:nvSpPr>
        <p:spPr>
          <a:xfrm>
            <a:off x="615043" y="1200150"/>
            <a:ext cx="2800481" cy="2800481"/>
          </a:xfrm>
          <a:prstGeom prst="ellipse">
            <a:avLst/>
          </a:prstGeom>
          <a:pattFill prst="ltHorz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solidFill>
              <a:srgbClr val="3AAF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431" y="1666261"/>
            <a:ext cx="1982428" cy="2066677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4239026" y="2321378"/>
            <a:ext cx="4904973" cy="345028"/>
            <a:chOff x="4343399" y="2357350"/>
            <a:chExt cx="4904973" cy="345028"/>
          </a:xfrm>
        </p:grpSpPr>
        <p:sp>
          <p:nvSpPr>
            <p:cNvPr id="22" name="矩形 21"/>
            <p:cNvSpPr/>
            <p:nvPr/>
          </p:nvSpPr>
          <p:spPr>
            <a:xfrm>
              <a:off x="4343399" y="2357350"/>
              <a:ext cx="4904973" cy="33142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4365172" y="2363824"/>
              <a:ext cx="4050561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spc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OCR</a:t>
              </a:r>
              <a:r>
                <a:rPr lang="zh-CN" altLang="en-US" sz="1600" spc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技术调用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313246" y="0"/>
            <a:ext cx="761733" cy="1271752"/>
            <a:chOff x="5370107" y="0"/>
            <a:chExt cx="694362" cy="1159272"/>
          </a:xfrm>
        </p:grpSpPr>
        <p:sp>
          <p:nvSpPr>
            <p:cNvPr id="17" name="任意多边形 16"/>
            <p:cNvSpPr/>
            <p:nvPr/>
          </p:nvSpPr>
          <p:spPr>
            <a:xfrm>
              <a:off x="5370107" y="742950"/>
              <a:ext cx="694362" cy="416322"/>
            </a:xfrm>
            <a:custGeom>
              <a:avLst/>
              <a:gdLst>
                <a:gd name="connsiteX0" fmla="*/ 347181 w 694362"/>
                <a:gd name="connsiteY0" fmla="*/ 0 h 416322"/>
                <a:gd name="connsiteX1" fmla="*/ 694362 w 694362"/>
                <a:gd name="connsiteY1" fmla="*/ 347181 h 416322"/>
                <a:gd name="connsiteX2" fmla="*/ 687392 w 694362"/>
                <a:gd name="connsiteY2" fmla="*/ 416322 h 416322"/>
                <a:gd name="connsiteX3" fmla="*/ 585466 w 694362"/>
                <a:gd name="connsiteY3" fmla="*/ 416322 h 416322"/>
                <a:gd name="connsiteX4" fmla="*/ 591337 w 694362"/>
                <a:gd name="connsiteY4" fmla="*/ 397407 h 416322"/>
                <a:gd name="connsiteX5" fmla="*/ 596400 w 694362"/>
                <a:gd name="connsiteY5" fmla="*/ 347181 h 416322"/>
                <a:gd name="connsiteX6" fmla="*/ 347180 w 694362"/>
                <a:gd name="connsiteY6" fmla="*/ 97961 h 416322"/>
                <a:gd name="connsiteX7" fmla="*/ 97960 w 694362"/>
                <a:gd name="connsiteY7" fmla="*/ 347181 h 416322"/>
                <a:gd name="connsiteX8" fmla="*/ 103024 w 694362"/>
                <a:gd name="connsiteY8" fmla="*/ 397407 h 416322"/>
                <a:gd name="connsiteX9" fmla="*/ 108895 w 694362"/>
                <a:gd name="connsiteY9" fmla="*/ 416322 h 416322"/>
                <a:gd name="connsiteX10" fmla="*/ 6970 w 694362"/>
                <a:gd name="connsiteY10" fmla="*/ 416322 h 416322"/>
                <a:gd name="connsiteX11" fmla="*/ 0 w 694362"/>
                <a:gd name="connsiteY11" fmla="*/ 347181 h 416322"/>
                <a:gd name="connsiteX12" fmla="*/ 347181 w 694362"/>
                <a:gd name="connsiteY12" fmla="*/ 0 h 41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4362" h="416322">
                  <a:moveTo>
                    <a:pt x="347181" y="0"/>
                  </a:moveTo>
                  <a:cubicBezTo>
                    <a:pt x="538924" y="0"/>
                    <a:pt x="694362" y="155438"/>
                    <a:pt x="694362" y="347181"/>
                  </a:cubicBezTo>
                  <a:lnTo>
                    <a:pt x="687392" y="416322"/>
                  </a:lnTo>
                  <a:lnTo>
                    <a:pt x="585466" y="416322"/>
                  </a:lnTo>
                  <a:lnTo>
                    <a:pt x="591337" y="397407"/>
                  </a:lnTo>
                  <a:cubicBezTo>
                    <a:pt x="594657" y="381184"/>
                    <a:pt x="596400" y="364386"/>
                    <a:pt x="596400" y="347181"/>
                  </a:cubicBezTo>
                  <a:cubicBezTo>
                    <a:pt x="596400" y="209541"/>
                    <a:pt x="484820" y="97961"/>
                    <a:pt x="347180" y="97961"/>
                  </a:cubicBezTo>
                  <a:cubicBezTo>
                    <a:pt x="209540" y="97961"/>
                    <a:pt x="97960" y="209541"/>
                    <a:pt x="97960" y="347181"/>
                  </a:cubicBezTo>
                  <a:cubicBezTo>
                    <a:pt x="97960" y="364386"/>
                    <a:pt x="99704" y="381184"/>
                    <a:pt x="103024" y="397407"/>
                  </a:cubicBezTo>
                  <a:lnTo>
                    <a:pt x="108895" y="416322"/>
                  </a:lnTo>
                  <a:lnTo>
                    <a:pt x="6970" y="416322"/>
                  </a:lnTo>
                  <a:lnTo>
                    <a:pt x="0" y="347181"/>
                  </a:lnTo>
                  <a:cubicBezTo>
                    <a:pt x="0" y="155438"/>
                    <a:pt x="155438" y="0"/>
                    <a:pt x="347181" y="0"/>
                  </a:cubicBezTo>
                  <a:close/>
                </a:path>
              </a:pathLst>
            </a:custGeom>
            <a:solidFill>
              <a:schemeClr val="accent1"/>
            </a:solidFill>
          </p:spPr>
          <p:txBody>
            <a:bodyPr wrap="square" lIns="0" tIns="0" rIns="0" bIns="0" rtlCol="0" anchor="ctr"/>
            <a:lstStyle/>
            <a:p>
              <a:pPr algn="ctr"/>
              <a:endParaRPr lang="zh-CN" altLang="en-US" sz="1350"/>
            </a:p>
          </p:txBody>
        </p:sp>
        <p:cxnSp>
          <p:nvCxnSpPr>
            <p:cNvPr id="19" name="直接连接符 18"/>
            <p:cNvCxnSpPr/>
            <p:nvPr/>
          </p:nvCxnSpPr>
          <p:spPr>
            <a:xfrm flipV="1">
              <a:off x="5715635" y="0"/>
              <a:ext cx="0" cy="733788"/>
            </a:xfrm>
            <a:prstGeom prst="line">
              <a:avLst/>
            </a:prstGeom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91743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52" grpId="0" animBg="1"/>
      <p:bldP spid="23" grpId="0" animBg="1"/>
      <p:bldP spid="32" grpId="0" animBg="1"/>
      <p:bldP spid="53" grpId="0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 flipV="1">
            <a:off x="0" y="3063708"/>
            <a:ext cx="2209800" cy="2077070"/>
            <a:chOff x="-7372" y="0"/>
            <a:chExt cx="1531374" cy="1096795"/>
          </a:xfrm>
        </p:grpSpPr>
        <p:sp>
          <p:nvSpPr>
            <p:cNvPr id="55" name="任意多边形 54"/>
            <p:cNvSpPr/>
            <p:nvPr/>
          </p:nvSpPr>
          <p:spPr>
            <a:xfrm rot="5400000" flipH="1">
              <a:off x="463751" y="-471122"/>
              <a:ext cx="589128" cy="1531374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FF6600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 53"/>
            <p:cNvSpPr/>
            <p:nvPr/>
          </p:nvSpPr>
          <p:spPr>
            <a:xfrm flipH="1" flipV="1">
              <a:off x="-7372" y="0"/>
              <a:ext cx="865145" cy="1096795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3AAFEB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 flipH="1">
            <a:off x="6172200" y="16138"/>
            <a:ext cx="2446035" cy="5124640"/>
            <a:chOff x="791537" y="-1"/>
            <a:chExt cx="2446035" cy="5124640"/>
          </a:xfrm>
        </p:grpSpPr>
        <p:sp>
          <p:nvSpPr>
            <p:cNvPr id="32" name="任意多边形 31"/>
            <p:cNvSpPr/>
            <p:nvPr/>
          </p:nvSpPr>
          <p:spPr>
            <a:xfrm flipH="1" flipV="1">
              <a:off x="791537" y="-1"/>
              <a:ext cx="1484655" cy="5124640"/>
            </a:xfrm>
            <a:custGeom>
              <a:avLst/>
              <a:gdLst>
                <a:gd name="connsiteX0" fmla="*/ 519253 w 1484655"/>
                <a:gd name="connsiteY0" fmla="*/ 5124640 h 5124640"/>
                <a:gd name="connsiteX1" fmla="*/ 497791 w 1484655"/>
                <a:gd name="connsiteY1" fmla="*/ 5124640 h 5124640"/>
                <a:gd name="connsiteX2" fmla="*/ 328400 w 1484655"/>
                <a:gd name="connsiteY2" fmla="*/ 4773917 h 5124640"/>
                <a:gd name="connsiteX3" fmla="*/ 0 w 1484655"/>
                <a:gd name="connsiteY3" fmla="*/ 3151528 h 5124640"/>
                <a:gd name="connsiteX4" fmla="*/ 1350599 w 1484655"/>
                <a:gd name="connsiteY4" fmla="*/ 83144 h 5124640"/>
                <a:gd name="connsiteX5" fmla="*/ 1446255 w 1484655"/>
                <a:gd name="connsiteY5" fmla="*/ 0 h 5124640"/>
                <a:gd name="connsiteX6" fmla="*/ 1484655 w 1484655"/>
                <a:gd name="connsiteY6" fmla="*/ 0 h 5124640"/>
                <a:gd name="connsiteX7" fmla="*/ 1377068 w 1484655"/>
                <a:gd name="connsiteY7" fmla="*/ 93514 h 5124640"/>
                <a:gd name="connsiteX8" fmla="*/ 26470 w 1484655"/>
                <a:gd name="connsiteY8" fmla="*/ 3161898 h 5124640"/>
                <a:gd name="connsiteX9" fmla="*/ 354869 w 1484655"/>
                <a:gd name="connsiteY9" fmla="*/ 4784287 h 5124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84655" h="5124640">
                  <a:moveTo>
                    <a:pt x="519253" y="5124640"/>
                  </a:moveTo>
                  <a:lnTo>
                    <a:pt x="497791" y="5124640"/>
                  </a:lnTo>
                  <a:lnTo>
                    <a:pt x="328400" y="4773917"/>
                  </a:lnTo>
                  <a:cubicBezTo>
                    <a:pt x="116937" y="4275260"/>
                    <a:pt x="0" y="3727013"/>
                    <a:pt x="0" y="3151528"/>
                  </a:cubicBezTo>
                  <a:cubicBezTo>
                    <a:pt x="0" y="1937612"/>
                    <a:pt x="520297" y="844902"/>
                    <a:pt x="1350599" y="83144"/>
                  </a:cubicBezTo>
                  <a:lnTo>
                    <a:pt x="1446255" y="0"/>
                  </a:lnTo>
                  <a:lnTo>
                    <a:pt x="1484655" y="0"/>
                  </a:lnTo>
                  <a:lnTo>
                    <a:pt x="1377068" y="93514"/>
                  </a:lnTo>
                  <a:cubicBezTo>
                    <a:pt x="546767" y="855272"/>
                    <a:pt x="26470" y="1947982"/>
                    <a:pt x="26470" y="3161898"/>
                  </a:cubicBezTo>
                  <a:cubicBezTo>
                    <a:pt x="26470" y="3737383"/>
                    <a:pt x="143406" y="4285630"/>
                    <a:pt x="354869" y="47842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997705" y="1474882"/>
              <a:ext cx="2239867" cy="2239867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rgbClr val="3AAFE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7" name="矩形 16"/>
          <p:cNvSpPr/>
          <p:nvPr/>
        </p:nvSpPr>
        <p:spPr>
          <a:xfrm flipH="1">
            <a:off x="6585228" y="2287788"/>
            <a:ext cx="1415772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+mn-ea"/>
              </a:rPr>
              <a:t>目录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371600" y="1200150"/>
            <a:ext cx="3765322" cy="477455"/>
            <a:chOff x="1470706" y="1685258"/>
            <a:chExt cx="3765322" cy="477455"/>
          </a:xfrm>
        </p:grpSpPr>
        <p:sp>
          <p:nvSpPr>
            <p:cNvPr id="19" name="TextBox 27"/>
            <p:cNvSpPr txBox="1"/>
            <p:nvPr/>
          </p:nvSpPr>
          <p:spPr>
            <a:xfrm>
              <a:off x="2010895" y="1738590"/>
              <a:ext cx="3225133" cy="338554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1C3A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sz="1600" b="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百度云</a:t>
              </a:r>
              <a:r>
                <a:rPr lang="en-US" altLang="zh-CN" sz="1600" b="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/</a:t>
              </a:r>
              <a:r>
                <a:rPr lang="zh-CN" altLang="en-US" sz="1600" b="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阿里云 </a:t>
              </a:r>
              <a:r>
                <a:rPr lang="en-US" altLang="zh-CN" sz="1600" b="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OCR</a:t>
              </a:r>
              <a:r>
                <a:rPr lang="zh-CN" altLang="en-US" sz="1600" b="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图文识别接口</a:t>
              </a: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1470706" y="1685258"/>
              <a:ext cx="477455" cy="477455"/>
              <a:chOff x="2961995" y="1642858"/>
              <a:chExt cx="530505" cy="530505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2961995" y="1642858"/>
                <a:ext cx="530505" cy="53050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4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TextBox 1"/>
              <p:cNvSpPr txBox="1"/>
              <p:nvPr/>
            </p:nvSpPr>
            <p:spPr>
              <a:xfrm>
                <a:off x="2984232" y="1708055"/>
                <a:ext cx="504411" cy="4103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prstClr val="white"/>
                    </a:solidFill>
                    <a:latin typeface="Open Sans Extrabold" pitchFamily="34" charset="0"/>
                    <a:ea typeface="Open Sans Extrabold" pitchFamily="34" charset="0"/>
                    <a:cs typeface="Open Sans Extrabold" pitchFamily="34" charset="0"/>
                  </a:rPr>
                  <a:t>01</a:t>
                </a:r>
                <a:endParaRPr lang="zh-CN" altLang="en-US" dirty="0">
                  <a:solidFill>
                    <a:prstClr val="white"/>
                  </a:solidFill>
                  <a:latin typeface="Open Sans Extrabold" pitchFamily="34" charset="0"/>
                  <a:ea typeface="微软雅黑" panose="020B0503020204020204" pitchFamily="34" charset="-122"/>
                  <a:cs typeface="Open Sans Extrabold" pitchFamily="34" charset="0"/>
                </a:endParaRPr>
              </a:p>
            </p:txBody>
          </p:sp>
        </p:grpSp>
      </p:grpSp>
      <p:grpSp>
        <p:nvGrpSpPr>
          <p:cNvPr id="38" name="组合 37"/>
          <p:cNvGrpSpPr/>
          <p:nvPr/>
        </p:nvGrpSpPr>
        <p:grpSpPr>
          <a:xfrm>
            <a:off x="1371600" y="2038350"/>
            <a:ext cx="3765322" cy="477455"/>
            <a:chOff x="1470706" y="1685258"/>
            <a:chExt cx="3765322" cy="477455"/>
          </a:xfrm>
        </p:grpSpPr>
        <p:sp>
          <p:nvSpPr>
            <p:cNvPr id="39" name="TextBox 27"/>
            <p:cNvSpPr txBox="1"/>
            <p:nvPr/>
          </p:nvSpPr>
          <p:spPr>
            <a:xfrm>
              <a:off x="2010895" y="1738590"/>
              <a:ext cx="3225133" cy="338554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1C3A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sz="1600" b="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使用开源工具自研</a:t>
              </a: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1470706" y="1685258"/>
              <a:ext cx="477455" cy="477455"/>
              <a:chOff x="2961995" y="1642858"/>
              <a:chExt cx="530505" cy="530505"/>
            </a:xfrm>
          </p:grpSpPr>
          <p:sp>
            <p:nvSpPr>
              <p:cNvPr id="41" name="椭圆 40"/>
              <p:cNvSpPr/>
              <p:nvPr/>
            </p:nvSpPr>
            <p:spPr>
              <a:xfrm>
                <a:off x="2961995" y="1642858"/>
                <a:ext cx="530505" cy="53050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4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TextBox 1"/>
              <p:cNvSpPr txBox="1"/>
              <p:nvPr/>
            </p:nvSpPr>
            <p:spPr>
              <a:xfrm>
                <a:off x="2984232" y="1708055"/>
                <a:ext cx="504411" cy="4103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prstClr val="white"/>
                    </a:solidFill>
                    <a:latin typeface="Open Sans Extrabold" pitchFamily="34" charset="0"/>
                    <a:ea typeface="Open Sans Extrabold" pitchFamily="34" charset="0"/>
                    <a:cs typeface="Open Sans Extrabold" pitchFamily="34" charset="0"/>
                  </a:rPr>
                  <a:t>02</a:t>
                </a:r>
                <a:endParaRPr lang="zh-CN" altLang="en-US" dirty="0">
                  <a:solidFill>
                    <a:prstClr val="white"/>
                  </a:solidFill>
                  <a:latin typeface="Open Sans Extrabold" pitchFamily="34" charset="0"/>
                  <a:ea typeface="微软雅黑" panose="020B0503020204020204" pitchFamily="34" charset="-122"/>
                  <a:cs typeface="Open Sans Extrabold" pitchFamily="34" charset="0"/>
                </a:endParaRPr>
              </a:p>
            </p:txBody>
          </p:sp>
        </p:grpSp>
      </p:grpSp>
      <p:grpSp>
        <p:nvGrpSpPr>
          <p:cNvPr id="43" name="组合 42"/>
          <p:cNvGrpSpPr/>
          <p:nvPr/>
        </p:nvGrpSpPr>
        <p:grpSpPr>
          <a:xfrm>
            <a:off x="1371600" y="2876550"/>
            <a:ext cx="3765322" cy="477455"/>
            <a:chOff x="1470706" y="1685258"/>
            <a:chExt cx="3765322" cy="477455"/>
          </a:xfrm>
        </p:grpSpPr>
        <p:sp>
          <p:nvSpPr>
            <p:cNvPr id="44" name="TextBox 27"/>
            <p:cNvSpPr txBox="1"/>
            <p:nvPr/>
          </p:nvSpPr>
          <p:spPr>
            <a:xfrm>
              <a:off x="2010895" y="1738590"/>
              <a:ext cx="3225133" cy="338554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b="1">
                  <a:solidFill>
                    <a:srgbClr val="1C3A6A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algn="ctr"/>
              <a:r>
                <a:rPr lang="zh-CN" altLang="en-US" sz="1600" b="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方案对比</a:t>
              </a:r>
            </a:p>
          </p:txBody>
        </p:sp>
        <p:grpSp>
          <p:nvGrpSpPr>
            <p:cNvPr id="45" name="组合 44"/>
            <p:cNvGrpSpPr/>
            <p:nvPr/>
          </p:nvGrpSpPr>
          <p:grpSpPr>
            <a:xfrm>
              <a:off x="1470706" y="1685258"/>
              <a:ext cx="477455" cy="477455"/>
              <a:chOff x="2961995" y="1642858"/>
              <a:chExt cx="530505" cy="530505"/>
            </a:xfrm>
          </p:grpSpPr>
          <p:sp>
            <p:nvSpPr>
              <p:cNvPr id="46" name="椭圆 45"/>
              <p:cNvSpPr/>
              <p:nvPr/>
            </p:nvSpPr>
            <p:spPr>
              <a:xfrm>
                <a:off x="2961995" y="1642858"/>
                <a:ext cx="530505" cy="53050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4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TextBox 1"/>
              <p:cNvSpPr txBox="1"/>
              <p:nvPr/>
            </p:nvSpPr>
            <p:spPr>
              <a:xfrm>
                <a:off x="2984232" y="1708055"/>
                <a:ext cx="504411" cy="41036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>
                    <a:solidFill>
                      <a:prstClr val="white"/>
                    </a:solidFill>
                    <a:latin typeface="Open Sans Extrabold" pitchFamily="34" charset="0"/>
                    <a:ea typeface="Open Sans Extrabold" pitchFamily="34" charset="0"/>
                    <a:cs typeface="Open Sans Extrabold" pitchFamily="34" charset="0"/>
                  </a:rPr>
                  <a:t>03</a:t>
                </a:r>
                <a:endParaRPr lang="zh-CN" altLang="en-US" dirty="0">
                  <a:solidFill>
                    <a:prstClr val="white"/>
                  </a:solidFill>
                  <a:latin typeface="Open Sans Extrabold" pitchFamily="34" charset="0"/>
                  <a:ea typeface="微软雅黑" panose="020B0503020204020204" pitchFamily="34" charset="-122"/>
                  <a:cs typeface="Open Sans Extrabold" pitchFamily="34" charset="0"/>
                </a:endParaRPr>
              </a:p>
            </p:txBody>
          </p:sp>
        </p:grpSp>
      </p:grp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11" b="18876"/>
          <a:stretch/>
        </p:blipFill>
        <p:spPr>
          <a:xfrm flipH="1">
            <a:off x="4114800" y="3321094"/>
            <a:ext cx="3276600" cy="184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755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41842BF-A381-BBAF-7C67-37F582D8B178}"/>
              </a:ext>
            </a:extLst>
          </p:cNvPr>
          <p:cNvSpPr txBox="1"/>
          <p:nvPr/>
        </p:nvSpPr>
        <p:spPr>
          <a:xfrm>
            <a:off x="457200" y="514350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OCR</a:t>
            </a:r>
            <a:r>
              <a:rPr lang="zh-CN" altLang="en-US" dirty="0"/>
              <a:t>简述：</a:t>
            </a:r>
            <a:endParaRPr lang="en-US" altLang="zh-CN" dirty="0"/>
          </a:p>
          <a:p>
            <a:r>
              <a:rPr lang="zh-CN" altLang="en-US" dirty="0"/>
              <a:t>https://zhuanlan.zhihu.com/p/493001006</a:t>
            </a:r>
          </a:p>
        </p:txBody>
      </p:sp>
    </p:spTree>
    <p:extLst>
      <p:ext uri="{BB962C8B-B14F-4D97-AF65-F5344CB8AC3E}">
        <p14:creationId xmlns:p14="http://schemas.microsoft.com/office/powerpoint/2010/main" val="2568927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 flipH="1" flipV="1">
            <a:off x="7620000" y="3985268"/>
            <a:ext cx="1524000" cy="1158232"/>
            <a:chOff x="-7372" y="0"/>
            <a:chExt cx="1531374" cy="1096795"/>
          </a:xfrm>
        </p:grpSpPr>
        <p:sp>
          <p:nvSpPr>
            <p:cNvPr id="27" name="任意多边形 26"/>
            <p:cNvSpPr/>
            <p:nvPr/>
          </p:nvSpPr>
          <p:spPr>
            <a:xfrm rot="5400000" flipH="1">
              <a:off x="463751" y="-471122"/>
              <a:ext cx="589128" cy="1531374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FF6600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 flipH="1" flipV="1">
              <a:off x="-7372" y="0"/>
              <a:ext cx="865145" cy="1096795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3AAFEB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任意多边形 22"/>
          <p:cNvSpPr/>
          <p:nvPr/>
        </p:nvSpPr>
        <p:spPr>
          <a:xfrm flipH="1">
            <a:off x="-2" y="1"/>
            <a:ext cx="3240729" cy="3790949"/>
          </a:xfrm>
          <a:custGeom>
            <a:avLst/>
            <a:gdLst>
              <a:gd name="connsiteX0" fmla="*/ 4191002 w 4191002"/>
              <a:gd name="connsiteY0" fmla="*/ 0 h 5143189"/>
              <a:gd name="connsiteX1" fmla="*/ 30109 w 4191002"/>
              <a:gd name="connsiteY1" fmla="*/ 0 h 5143189"/>
              <a:gd name="connsiteX2" fmla="*/ 0 w 4191002"/>
              <a:gd name="connsiteY2" fmla="*/ 480260 h 5143189"/>
              <a:gd name="connsiteX3" fmla="*/ 3724034 w 4191002"/>
              <a:gd name="connsiteY3" fmla="*/ 5005526 h 5143189"/>
              <a:gd name="connsiteX4" fmla="*/ 4191002 w 4191002"/>
              <a:gd name="connsiteY4" fmla="*/ 5143189 h 514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91002" h="5143189">
                <a:moveTo>
                  <a:pt x="4191002" y="0"/>
                </a:moveTo>
                <a:lnTo>
                  <a:pt x="30109" y="0"/>
                </a:lnTo>
                <a:lnTo>
                  <a:pt x="0" y="480260"/>
                </a:lnTo>
                <a:cubicBezTo>
                  <a:pt x="0" y="2514552"/>
                  <a:pt x="1535575" y="4259963"/>
                  <a:pt x="3724034" y="5005526"/>
                </a:cubicBezTo>
                <a:lnTo>
                  <a:pt x="4191002" y="5143189"/>
                </a:lnTo>
                <a:close/>
              </a:path>
            </a:pathLst>
          </a:custGeom>
          <a:solidFill>
            <a:srgbClr val="3AA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/>
        </p:nvSpPr>
        <p:spPr>
          <a:xfrm flipH="1" flipV="1">
            <a:off x="791537" y="-1"/>
            <a:ext cx="1484655" cy="5124640"/>
          </a:xfrm>
          <a:custGeom>
            <a:avLst/>
            <a:gdLst>
              <a:gd name="connsiteX0" fmla="*/ 519253 w 1484655"/>
              <a:gd name="connsiteY0" fmla="*/ 5124640 h 5124640"/>
              <a:gd name="connsiteX1" fmla="*/ 497791 w 1484655"/>
              <a:gd name="connsiteY1" fmla="*/ 5124640 h 5124640"/>
              <a:gd name="connsiteX2" fmla="*/ 328400 w 1484655"/>
              <a:gd name="connsiteY2" fmla="*/ 4773917 h 5124640"/>
              <a:gd name="connsiteX3" fmla="*/ 0 w 1484655"/>
              <a:gd name="connsiteY3" fmla="*/ 3151528 h 5124640"/>
              <a:gd name="connsiteX4" fmla="*/ 1350599 w 1484655"/>
              <a:gd name="connsiteY4" fmla="*/ 83144 h 5124640"/>
              <a:gd name="connsiteX5" fmla="*/ 1446255 w 1484655"/>
              <a:gd name="connsiteY5" fmla="*/ 0 h 5124640"/>
              <a:gd name="connsiteX6" fmla="*/ 1484655 w 1484655"/>
              <a:gd name="connsiteY6" fmla="*/ 0 h 5124640"/>
              <a:gd name="connsiteX7" fmla="*/ 1377068 w 1484655"/>
              <a:gd name="connsiteY7" fmla="*/ 93514 h 5124640"/>
              <a:gd name="connsiteX8" fmla="*/ 26470 w 1484655"/>
              <a:gd name="connsiteY8" fmla="*/ 3161898 h 5124640"/>
              <a:gd name="connsiteX9" fmla="*/ 354869 w 1484655"/>
              <a:gd name="connsiteY9" fmla="*/ 4784287 h 512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84655" h="5124640">
                <a:moveTo>
                  <a:pt x="519253" y="5124640"/>
                </a:moveTo>
                <a:lnTo>
                  <a:pt x="497791" y="5124640"/>
                </a:lnTo>
                <a:lnTo>
                  <a:pt x="328400" y="4773917"/>
                </a:lnTo>
                <a:cubicBezTo>
                  <a:pt x="116937" y="4275260"/>
                  <a:pt x="0" y="3727013"/>
                  <a:pt x="0" y="3151528"/>
                </a:cubicBezTo>
                <a:cubicBezTo>
                  <a:pt x="0" y="1937612"/>
                  <a:pt x="520297" y="844902"/>
                  <a:pt x="1350599" y="83144"/>
                </a:cubicBezTo>
                <a:lnTo>
                  <a:pt x="1446255" y="0"/>
                </a:lnTo>
                <a:lnTo>
                  <a:pt x="1484655" y="0"/>
                </a:lnTo>
                <a:lnTo>
                  <a:pt x="1377068" y="93514"/>
                </a:lnTo>
                <a:cubicBezTo>
                  <a:pt x="546767" y="855272"/>
                  <a:pt x="26470" y="1947982"/>
                  <a:pt x="26470" y="3161898"/>
                </a:cubicBezTo>
                <a:cubicBezTo>
                  <a:pt x="26470" y="3737383"/>
                  <a:pt x="143406" y="4285630"/>
                  <a:pt x="354869" y="47842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239910" y="1657350"/>
            <a:ext cx="2072563" cy="2072563"/>
          </a:xfrm>
          <a:prstGeom prst="ellipse">
            <a:avLst/>
          </a:prstGeom>
          <a:pattFill prst="ltHorz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solidFill>
              <a:srgbClr val="3AAF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676400" y="2244221"/>
            <a:ext cx="132279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7200" b="1" dirty="0">
                <a:solidFill>
                  <a:schemeClr val="accent1"/>
                </a:solidFill>
                <a:latin typeface="+mn-ea"/>
              </a:rPr>
              <a:t>01</a:t>
            </a:r>
            <a:endParaRPr lang="zh-CN" altLang="en-US" sz="7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7" name="TextBox 3"/>
          <p:cNvSpPr txBox="1"/>
          <p:nvPr/>
        </p:nvSpPr>
        <p:spPr>
          <a:xfrm>
            <a:off x="3760846" y="2295391"/>
            <a:ext cx="48767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百度云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/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阿里云 </a:t>
            </a:r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OCR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图文识别接口</a:t>
            </a:r>
          </a:p>
        </p:txBody>
      </p:sp>
      <p:sp>
        <p:nvSpPr>
          <p:cNvPr id="20" name="TextBox 3"/>
          <p:cNvSpPr txBox="1"/>
          <p:nvPr/>
        </p:nvSpPr>
        <p:spPr>
          <a:xfrm>
            <a:off x="3748963" y="1662321"/>
            <a:ext cx="2438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17179">
              <a:defRPr/>
            </a:pPr>
            <a:r>
              <a:rPr lang="zh-CN" altLang="en-US" sz="36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第一部分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81800" y="3315675"/>
            <a:ext cx="1956211" cy="184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210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gallery dir="l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2" grpId="0" animBg="1"/>
      <p:bldP spid="14" grpId="0" animBg="1"/>
      <p:bldP spid="16" grpId="0"/>
      <p:bldP spid="17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A61DC3B-574E-67FF-1259-31039AE9C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590550"/>
            <a:ext cx="1752600" cy="236971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9438067-7F85-4C38-8C63-AC4461D20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2200" y="590550"/>
            <a:ext cx="1724556" cy="236971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DC185AB-F91D-76C1-3BBD-2567E94BBB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1556" y="585353"/>
            <a:ext cx="1724556" cy="234612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9755486-DFAC-6481-F531-0078D5EAB3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0912" y="590550"/>
            <a:ext cx="1737380" cy="236971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FA30DBF-AA12-2ACB-E02A-F5E294DAD7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800" y="3105150"/>
            <a:ext cx="7223011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625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B741CC2-2449-F41C-97B5-52599484F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628042"/>
            <a:ext cx="6079028" cy="388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601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14:prism isInverted="1"/>
      </p:transition>
    </mc:Choice>
    <mc:Fallback xmlns="">
      <p:transition spd="slow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 flipH="1" flipV="1">
            <a:off x="7620000" y="3985268"/>
            <a:ext cx="1524000" cy="1158232"/>
            <a:chOff x="-7372" y="0"/>
            <a:chExt cx="1531374" cy="1096795"/>
          </a:xfrm>
        </p:grpSpPr>
        <p:sp>
          <p:nvSpPr>
            <p:cNvPr id="27" name="任意多边形 26"/>
            <p:cNvSpPr/>
            <p:nvPr/>
          </p:nvSpPr>
          <p:spPr>
            <a:xfrm rot="5400000" flipH="1">
              <a:off x="463751" y="-471122"/>
              <a:ext cx="589128" cy="1531374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FF6600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 flipH="1" flipV="1">
              <a:off x="-7372" y="0"/>
              <a:ext cx="865145" cy="1096795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3AAFEB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任意多边形 22"/>
          <p:cNvSpPr/>
          <p:nvPr/>
        </p:nvSpPr>
        <p:spPr>
          <a:xfrm flipH="1">
            <a:off x="-2" y="1"/>
            <a:ext cx="3240729" cy="3790949"/>
          </a:xfrm>
          <a:custGeom>
            <a:avLst/>
            <a:gdLst>
              <a:gd name="connsiteX0" fmla="*/ 4191002 w 4191002"/>
              <a:gd name="connsiteY0" fmla="*/ 0 h 5143189"/>
              <a:gd name="connsiteX1" fmla="*/ 30109 w 4191002"/>
              <a:gd name="connsiteY1" fmla="*/ 0 h 5143189"/>
              <a:gd name="connsiteX2" fmla="*/ 0 w 4191002"/>
              <a:gd name="connsiteY2" fmla="*/ 480260 h 5143189"/>
              <a:gd name="connsiteX3" fmla="*/ 3724034 w 4191002"/>
              <a:gd name="connsiteY3" fmla="*/ 5005526 h 5143189"/>
              <a:gd name="connsiteX4" fmla="*/ 4191002 w 4191002"/>
              <a:gd name="connsiteY4" fmla="*/ 5143189 h 514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91002" h="5143189">
                <a:moveTo>
                  <a:pt x="4191002" y="0"/>
                </a:moveTo>
                <a:lnTo>
                  <a:pt x="30109" y="0"/>
                </a:lnTo>
                <a:lnTo>
                  <a:pt x="0" y="480260"/>
                </a:lnTo>
                <a:cubicBezTo>
                  <a:pt x="0" y="2514552"/>
                  <a:pt x="1535575" y="4259963"/>
                  <a:pt x="3724034" y="5005526"/>
                </a:cubicBezTo>
                <a:lnTo>
                  <a:pt x="4191002" y="5143189"/>
                </a:lnTo>
                <a:close/>
              </a:path>
            </a:pathLst>
          </a:custGeom>
          <a:solidFill>
            <a:srgbClr val="3AA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/>
        </p:nvSpPr>
        <p:spPr>
          <a:xfrm flipH="1" flipV="1">
            <a:off x="791537" y="-1"/>
            <a:ext cx="1484655" cy="5124640"/>
          </a:xfrm>
          <a:custGeom>
            <a:avLst/>
            <a:gdLst>
              <a:gd name="connsiteX0" fmla="*/ 519253 w 1484655"/>
              <a:gd name="connsiteY0" fmla="*/ 5124640 h 5124640"/>
              <a:gd name="connsiteX1" fmla="*/ 497791 w 1484655"/>
              <a:gd name="connsiteY1" fmla="*/ 5124640 h 5124640"/>
              <a:gd name="connsiteX2" fmla="*/ 328400 w 1484655"/>
              <a:gd name="connsiteY2" fmla="*/ 4773917 h 5124640"/>
              <a:gd name="connsiteX3" fmla="*/ 0 w 1484655"/>
              <a:gd name="connsiteY3" fmla="*/ 3151528 h 5124640"/>
              <a:gd name="connsiteX4" fmla="*/ 1350599 w 1484655"/>
              <a:gd name="connsiteY4" fmla="*/ 83144 h 5124640"/>
              <a:gd name="connsiteX5" fmla="*/ 1446255 w 1484655"/>
              <a:gd name="connsiteY5" fmla="*/ 0 h 5124640"/>
              <a:gd name="connsiteX6" fmla="*/ 1484655 w 1484655"/>
              <a:gd name="connsiteY6" fmla="*/ 0 h 5124640"/>
              <a:gd name="connsiteX7" fmla="*/ 1377068 w 1484655"/>
              <a:gd name="connsiteY7" fmla="*/ 93514 h 5124640"/>
              <a:gd name="connsiteX8" fmla="*/ 26470 w 1484655"/>
              <a:gd name="connsiteY8" fmla="*/ 3161898 h 5124640"/>
              <a:gd name="connsiteX9" fmla="*/ 354869 w 1484655"/>
              <a:gd name="connsiteY9" fmla="*/ 4784287 h 512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84655" h="5124640">
                <a:moveTo>
                  <a:pt x="519253" y="5124640"/>
                </a:moveTo>
                <a:lnTo>
                  <a:pt x="497791" y="5124640"/>
                </a:lnTo>
                <a:lnTo>
                  <a:pt x="328400" y="4773917"/>
                </a:lnTo>
                <a:cubicBezTo>
                  <a:pt x="116937" y="4275260"/>
                  <a:pt x="0" y="3727013"/>
                  <a:pt x="0" y="3151528"/>
                </a:cubicBezTo>
                <a:cubicBezTo>
                  <a:pt x="0" y="1937612"/>
                  <a:pt x="520297" y="844902"/>
                  <a:pt x="1350599" y="83144"/>
                </a:cubicBezTo>
                <a:lnTo>
                  <a:pt x="1446255" y="0"/>
                </a:lnTo>
                <a:lnTo>
                  <a:pt x="1484655" y="0"/>
                </a:lnTo>
                <a:lnTo>
                  <a:pt x="1377068" y="93514"/>
                </a:lnTo>
                <a:cubicBezTo>
                  <a:pt x="546767" y="855272"/>
                  <a:pt x="26470" y="1947982"/>
                  <a:pt x="26470" y="3161898"/>
                </a:cubicBezTo>
                <a:cubicBezTo>
                  <a:pt x="26470" y="3737383"/>
                  <a:pt x="143406" y="4285630"/>
                  <a:pt x="354869" y="47842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239910" y="1657350"/>
            <a:ext cx="2072563" cy="2072563"/>
          </a:xfrm>
          <a:prstGeom prst="ellipse">
            <a:avLst/>
          </a:prstGeom>
          <a:pattFill prst="ltHorz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solidFill>
              <a:srgbClr val="3AAF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676400" y="2244221"/>
            <a:ext cx="132279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7200" b="1" dirty="0">
                <a:solidFill>
                  <a:schemeClr val="accent1"/>
                </a:solidFill>
                <a:latin typeface="+mn-ea"/>
              </a:rPr>
              <a:t>02</a:t>
            </a:r>
            <a:endParaRPr lang="zh-CN" altLang="en-US" sz="7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7" name="TextBox 3"/>
          <p:cNvSpPr txBox="1"/>
          <p:nvPr/>
        </p:nvSpPr>
        <p:spPr>
          <a:xfrm>
            <a:off x="3760846" y="2341003"/>
            <a:ext cx="48767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使用开源工具自研</a:t>
            </a:r>
          </a:p>
        </p:txBody>
      </p:sp>
      <p:sp>
        <p:nvSpPr>
          <p:cNvPr id="20" name="TextBox 3"/>
          <p:cNvSpPr txBox="1"/>
          <p:nvPr/>
        </p:nvSpPr>
        <p:spPr>
          <a:xfrm>
            <a:off x="3722914" y="1662321"/>
            <a:ext cx="2438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17179">
              <a:defRPr/>
            </a:pPr>
            <a:r>
              <a:rPr lang="zh-CN" altLang="en-US" sz="36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第二部分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81800" y="3315675"/>
            <a:ext cx="1956211" cy="184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1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2" grpId="0" animBg="1"/>
      <p:bldP spid="14" grpId="0" animBg="1"/>
      <p:bldP spid="16" grpId="0"/>
      <p:bldP spid="17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>
            <a:extLst>
              <a:ext uri="{FF2B5EF4-FFF2-40B4-BE49-F238E27FC236}">
                <a16:creationId xmlns:a16="http://schemas.microsoft.com/office/drawing/2014/main" id="{EBF801F6-37F3-809B-6575-A46E5C555D7C}"/>
              </a:ext>
            </a:extLst>
          </p:cNvPr>
          <p:cNvSpPr txBox="1"/>
          <p:nvPr/>
        </p:nvSpPr>
        <p:spPr>
          <a:xfrm>
            <a:off x="457200" y="590550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 err="1"/>
              <a:t>Github</a:t>
            </a:r>
            <a:r>
              <a:rPr lang="zh-CN" altLang="en-US" sz="1400" dirty="0"/>
              <a:t>上关于</a:t>
            </a:r>
            <a:r>
              <a:rPr lang="en-US" altLang="zh-CN" sz="1400" dirty="0"/>
              <a:t>OCR</a:t>
            </a:r>
            <a:r>
              <a:rPr lang="zh-CN" altLang="en-US" sz="1400" dirty="0"/>
              <a:t>的搜索结果：</a:t>
            </a:r>
            <a:endParaRPr lang="en-US" altLang="zh-CN" sz="1400" dirty="0"/>
          </a:p>
          <a:p>
            <a:r>
              <a:rPr lang="zh-CN" altLang="en-US" sz="1400" dirty="0"/>
              <a:t>https://github.com/search?q=ocr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0F484FF-A548-618E-3CBB-A84B7061ACD0}"/>
              </a:ext>
            </a:extLst>
          </p:cNvPr>
          <p:cNvSpPr txBox="1"/>
          <p:nvPr/>
        </p:nvSpPr>
        <p:spPr>
          <a:xfrm>
            <a:off x="457200" y="1200150"/>
            <a:ext cx="411522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/>
              <a:t>排名前几的开源项目：</a:t>
            </a:r>
            <a:endParaRPr lang="en-US" altLang="zh-CN" sz="1400" dirty="0"/>
          </a:p>
          <a:p>
            <a:pPr marL="342900" indent="-342900">
              <a:buAutoNum type="arabicPeriod"/>
            </a:pPr>
            <a:r>
              <a:rPr lang="en-US" altLang="zh-CN" sz="1400" dirty="0">
                <a:hlinkClick r:id="rId3"/>
              </a:rPr>
              <a:t>https://github.com/chineseocr/chineseocr</a:t>
            </a:r>
            <a:endParaRPr lang="en-US" altLang="zh-CN" sz="1400" dirty="0"/>
          </a:p>
          <a:p>
            <a:pPr marL="342900" indent="-342900">
              <a:buAutoNum type="arabicPeriod"/>
            </a:pPr>
            <a:r>
              <a:rPr lang="en-US" altLang="zh-CN" sz="1400" dirty="0">
                <a:hlinkClick r:id="rId4"/>
              </a:rPr>
              <a:t>https://github.com/PaddlePaddle/PaddleOCR</a:t>
            </a:r>
            <a:endParaRPr lang="en-US" altLang="zh-CN" sz="1400" dirty="0"/>
          </a:p>
          <a:p>
            <a:pPr marL="342900" indent="-342900">
              <a:buAutoNum type="arabicPeriod"/>
            </a:pPr>
            <a:r>
              <a:rPr lang="en-US" altLang="zh-CN" sz="1400" dirty="0">
                <a:hlinkClick r:id="rId5"/>
              </a:rPr>
              <a:t>https://github.com/JaidedAI/EasyOCR</a:t>
            </a:r>
            <a:endParaRPr lang="en-US" altLang="zh-CN" sz="1400" dirty="0"/>
          </a:p>
          <a:p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64606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14:prism/>
      </p:transition>
    </mc:Choice>
    <mc:Fallback xmlns="">
      <p:transition spd="slow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组合 25"/>
          <p:cNvGrpSpPr/>
          <p:nvPr/>
        </p:nvGrpSpPr>
        <p:grpSpPr>
          <a:xfrm flipH="1" flipV="1">
            <a:off x="7620000" y="3985268"/>
            <a:ext cx="1524000" cy="1158232"/>
            <a:chOff x="-7372" y="0"/>
            <a:chExt cx="1531374" cy="1096795"/>
          </a:xfrm>
        </p:grpSpPr>
        <p:sp>
          <p:nvSpPr>
            <p:cNvPr id="27" name="任意多边形 26"/>
            <p:cNvSpPr/>
            <p:nvPr/>
          </p:nvSpPr>
          <p:spPr>
            <a:xfrm rot="5400000" flipH="1">
              <a:off x="463751" y="-471122"/>
              <a:ext cx="589128" cy="1531374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FF6600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 flipH="1" flipV="1">
              <a:off x="-7372" y="0"/>
              <a:ext cx="865145" cy="1096795"/>
            </a:xfrm>
            <a:custGeom>
              <a:avLst/>
              <a:gdLst>
                <a:gd name="connsiteX0" fmla="*/ 2321508 w 2321508"/>
                <a:gd name="connsiteY0" fmla="*/ 0 h 3371915"/>
                <a:gd name="connsiteX1" fmla="*/ 2321508 w 2321508"/>
                <a:gd name="connsiteY1" fmla="*/ 3371915 h 3371915"/>
                <a:gd name="connsiteX2" fmla="*/ 104379 w 2321508"/>
                <a:gd name="connsiteY2" fmla="*/ 3371915 h 3371915"/>
                <a:gd name="connsiteX3" fmla="*/ 92160 w 2321508"/>
                <a:gd name="connsiteY3" fmla="*/ 3333458 h 3371915"/>
                <a:gd name="connsiteX4" fmla="*/ 0 w 2321508"/>
                <a:gd name="connsiteY4" fmla="*/ 2636707 h 3371915"/>
                <a:gd name="connsiteX5" fmla="*/ 2124469 w 2321508"/>
                <a:gd name="connsiteY5" fmla="*/ 30072 h 337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21508" h="3371915">
                  <a:moveTo>
                    <a:pt x="2321508" y="0"/>
                  </a:moveTo>
                  <a:lnTo>
                    <a:pt x="2321508" y="3371915"/>
                  </a:lnTo>
                  <a:lnTo>
                    <a:pt x="104379" y="3371915"/>
                  </a:lnTo>
                  <a:lnTo>
                    <a:pt x="92160" y="3333458"/>
                  </a:lnTo>
                  <a:cubicBezTo>
                    <a:pt x="32064" y="3111385"/>
                    <a:pt x="0" y="2877791"/>
                    <a:pt x="0" y="2636707"/>
                  </a:cubicBezTo>
                  <a:cubicBezTo>
                    <a:pt x="0" y="1350931"/>
                    <a:pt x="912038" y="278171"/>
                    <a:pt x="2124469" y="30072"/>
                  </a:cubicBezTo>
                  <a:close/>
                </a:path>
              </a:pathLst>
            </a:custGeom>
            <a:solidFill>
              <a:srgbClr val="3AAFEB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任意多边形 22"/>
          <p:cNvSpPr/>
          <p:nvPr/>
        </p:nvSpPr>
        <p:spPr>
          <a:xfrm flipH="1">
            <a:off x="-2" y="1"/>
            <a:ext cx="3240729" cy="3790949"/>
          </a:xfrm>
          <a:custGeom>
            <a:avLst/>
            <a:gdLst>
              <a:gd name="connsiteX0" fmla="*/ 4191002 w 4191002"/>
              <a:gd name="connsiteY0" fmla="*/ 0 h 5143189"/>
              <a:gd name="connsiteX1" fmla="*/ 30109 w 4191002"/>
              <a:gd name="connsiteY1" fmla="*/ 0 h 5143189"/>
              <a:gd name="connsiteX2" fmla="*/ 0 w 4191002"/>
              <a:gd name="connsiteY2" fmla="*/ 480260 h 5143189"/>
              <a:gd name="connsiteX3" fmla="*/ 3724034 w 4191002"/>
              <a:gd name="connsiteY3" fmla="*/ 5005526 h 5143189"/>
              <a:gd name="connsiteX4" fmla="*/ 4191002 w 4191002"/>
              <a:gd name="connsiteY4" fmla="*/ 5143189 h 514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91002" h="5143189">
                <a:moveTo>
                  <a:pt x="4191002" y="0"/>
                </a:moveTo>
                <a:lnTo>
                  <a:pt x="30109" y="0"/>
                </a:lnTo>
                <a:lnTo>
                  <a:pt x="0" y="480260"/>
                </a:lnTo>
                <a:cubicBezTo>
                  <a:pt x="0" y="2514552"/>
                  <a:pt x="1535575" y="4259963"/>
                  <a:pt x="3724034" y="5005526"/>
                </a:cubicBezTo>
                <a:lnTo>
                  <a:pt x="4191002" y="5143189"/>
                </a:lnTo>
                <a:close/>
              </a:path>
            </a:pathLst>
          </a:custGeom>
          <a:solidFill>
            <a:srgbClr val="3AA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/>
        </p:nvSpPr>
        <p:spPr>
          <a:xfrm flipH="1" flipV="1">
            <a:off x="791537" y="-1"/>
            <a:ext cx="1484655" cy="5124640"/>
          </a:xfrm>
          <a:custGeom>
            <a:avLst/>
            <a:gdLst>
              <a:gd name="connsiteX0" fmla="*/ 519253 w 1484655"/>
              <a:gd name="connsiteY0" fmla="*/ 5124640 h 5124640"/>
              <a:gd name="connsiteX1" fmla="*/ 497791 w 1484655"/>
              <a:gd name="connsiteY1" fmla="*/ 5124640 h 5124640"/>
              <a:gd name="connsiteX2" fmla="*/ 328400 w 1484655"/>
              <a:gd name="connsiteY2" fmla="*/ 4773917 h 5124640"/>
              <a:gd name="connsiteX3" fmla="*/ 0 w 1484655"/>
              <a:gd name="connsiteY3" fmla="*/ 3151528 h 5124640"/>
              <a:gd name="connsiteX4" fmla="*/ 1350599 w 1484655"/>
              <a:gd name="connsiteY4" fmla="*/ 83144 h 5124640"/>
              <a:gd name="connsiteX5" fmla="*/ 1446255 w 1484655"/>
              <a:gd name="connsiteY5" fmla="*/ 0 h 5124640"/>
              <a:gd name="connsiteX6" fmla="*/ 1484655 w 1484655"/>
              <a:gd name="connsiteY6" fmla="*/ 0 h 5124640"/>
              <a:gd name="connsiteX7" fmla="*/ 1377068 w 1484655"/>
              <a:gd name="connsiteY7" fmla="*/ 93514 h 5124640"/>
              <a:gd name="connsiteX8" fmla="*/ 26470 w 1484655"/>
              <a:gd name="connsiteY8" fmla="*/ 3161898 h 5124640"/>
              <a:gd name="connsiteX9" fmla="*/ 354869 w 1484655"/>
              <a:gd name="connsiteY9" fmla="*/ 4784287 h 5124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84655" h="5124640">
                <a:moveTo>
                  <a:pt x="519253" y="5124640"/>
                </a:moveTo>
                <a:lnTo>
                  <a:pt x="497791" y="5124640"/>
                </a:lnTo>
                <a:lnTo>
                  <a:pt x="328400" y="4773917"/>
                </a:lnTo>
                <a:cubicBezTo>
                  <a:pt x="116937" y="4275260"/>
                  <a:pt x="0" y="3727013"/>
                  <a:pt x="0" y="3151528"/>
                </a:cubicBezTo>
                <a:cubicBezTo>
                  <a:pt x="0" y="1937612"/>
                  <a:pt x="520297" y="844902"/>
                  <a:pt x="1350599" y="83144"/>
                </a:cubicBezTo>
                <a:lnTo>
                  <a:pt x="1446255" y="0"/>
                </a:lnTo>
                <a:lnTo>
                  <a:pt x="1484655" y="0"/>
                </a:lnTo>
                <a:lnTo>
                  <a:pt x="1377068" y="93514"/>
                </a:lnTo>
                <a:cubicBezTo>
                  <a:pt x="546767" y="855272"/>
                  <a:pt x="26470" y="1947982"/>
                  <a:pt x="26470" y="3161898"/>
                </a:cubicBezTo>
                <a:cubicBezTo>
                  <a:pt x="26470" y="3737383"/>
                  <a:pt x="143406" y="4285630"/>
                  <a:pt x="354869" y="478428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239910" y="1657350"/>
            <a:ext cx="2072563" cy="2072563"/>
          </a:xfrm>
          <a:prstGeom prst="ellipse">
            <a:avLst/>
          </a:prstGeom>
          <a:pattFill prst="ltHorz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solidFill>
              <a:srgbClr val="3AAF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676400" y="2244221"/>
            <a:ext cx="1322798" cy="10895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zh-CN" sz="7200" b="1" dirty="0">
                <a:solidFill>
                  <a:schemeClr val="accent1"/>
                </a:solidFill>
                <a:latin typeface="+mn-ea"/>
              </a:rPr>
              <a:t>03</a:t>
            </a:r>
            <a:endParaRPr lang="zh-CN" altLang="en-US" sz="72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17" name="TextBox 3"/>
          <p:cNvSpPr txBox="1"/>
          <p:nvPr/>
        </p:nvSpPr>
        <p:spPr>
          <a:xfrm>
            <a:off x="3722914" y="2295391"/>
            <a:ext cx="53448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方案对比</a:t>
            </a:r>
          </a:p>
        </p:txBody>
      </p:sp>
      <p:sp>
        <p:nvSpPr>
          <p:cNvPr id="20" name="TextBox 3"/>
          <p:cNvSpPr txBox="1"/>
          <p:nvPr/>
        </p:nvSpPr>
        <p:spPr>
          <a:xfrm>
            <a:off x="3722914" y="1662321"/>
            <a:ext cx="2438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17179">
              <a:defRPr/>
            </a:pPr>
            <a:r>
              <a:rPr lang="zh-CN" altLang="en-US" sz="36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第三部分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781800" y="3315675"/>
            <a:ext cx="1956211" cy="184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34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switch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2" grpId="0" animBg="1"/>
      <p:bldP spid="14" grpId="0" animBg="1"/>
      <p:bldP spid="16" grpId="0"/>
      <p:bldP spid="17" grpId="0"/>
      <p:bldP spid="2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82ADB108-2F67-4B4E-A97E-19ABB6FAC58E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JCuo0gOaiROYgQAAAURAAAdAAAAdW5pdmVyc2FsL2NvbW1vbl9tZXNzYWdlcy5sbmetWG1v2zYQ/l6g/4EQUGADtrQd0KIYEge0xNhEZMmV6DjZMAiMxNhEKDHVi9vs037Nfth+yY6UncR9gaQkgG2YlO+54909d0cfHn/JFdqIspK6OHLeHrxxkChSnclideQs2MmvHxxU1bzIuNKFOHIK7aDj0csXh4oXq4avBHx/+QKhw1xUFSyrkVndr5HMjpz5OHHD2RwHF4kfTsJkTCfOyNX5DS9uka9X+qff3n/48vbd+58PX2/l+sDEM+z7+0DIIr170wMoYFHoJ4BG/CQg58wZmc9hcuGC+TQgzmj7ZZj0PCJnzsh8dsotoogELIl96pGExkkQMusLnzDiOaML3aA13whUa7SR4jOq1wLiWMtSoErJzD5INWwUjehS5oUzTIMkIjGLqMtoGDijWJfl7S8Wljf1WpegrkKZrPilEpnVCRljn9+UogLVvIaMQvCq1xJ+qXMui4NO1RFe0mCSsDD044QE3m7HGZEiQ17JjZqBKBGOSQQAJa9E+QjZxGaZFUdYqWEIUzqZ+vBmxoSpXK0VvOuhdswJxGAuii4pyBESQXbF8TKMPOM0UIU4uuFV9VmX2V5+PAxUFzAN3BBS0GUPwJnB2AFDjCXUjbIUad0FNiNxjCckGYfnkMjAu3CIRHgKdDsdInFBYqAIibtkAnxGJ9gkvKHYLv93/Eq5SWd1i3iagpxx30bqpoId41JggWVadTBMTUw+LiBsFPs/oHGLCt61q5XcCLCjzETZqQgqi0s8k0UfF/SP5ARTn3gJpJUXLhNmS57RmPNbVOga8WzDi1SgS5HyBnL9Fp5lMrPPTJyt/k+N/BvxeltVXm0LUuCR81dD7dmrYd8xq6nAproW+U3dpdo4bGv+Y6wwOf1DE/oc/XH6Y5cEOKLh80Smknmj2qr75PjcWTY0Rp1GPNFT/aP13JbEbW0dUyhYY6n7SxDopqZ/QANU/aVocAKK5m2JhhpOi6sBOoNwCxBo9FiMM3DVngln4MIB8ksyjimD2WgpLitZd44dlo1tgL4f2hTmPCVqcU/GS3GlYcJRgm/a6QO6kI10Z0AfDDd7rYJR5oPJAQCu2uQBSCVzsD/rgbmYkZ0H2gK/d5KlblRmyavktS3y4NsmF9+OTVelzu2u4tUuedsmc/wUK9rDRa3S+YD2f8e/3vF5QL/HRykmOHKniYsDl5hB33BV9RQCChhX+CxOfDw24sCFnNfpGprplW6KrCdQO6t75AQD2PbMseBluv7vn397YnxlSbuLtru/DwIBYpsqSO7A/gx0Laq/ukAYHu/L2UUfqe3dZifX86rDKGThs9wheNtacp3D1kG3XkjybdAwY9idzoAHsU173ZQwug1BmOHoFGqZncKd0YyX11AImdZqEIp1tUnAepj2++tlUytZiCGyT2sl5sCMzhPsefauDeRTMr1ue2YGN4p0e+lWcOnuC+ZOcQB19is8kcl6IKBtTbsqBERv1/c033zbqe5Wlf3D4vD1g/8v/gdQSwMEFAACAAgAkK6jSAh+CyMpAwAAhgwAACcAAAB1bml2ZXJzYWwvZmxhc2hfcHVibGlzaGluZ19zZXR0aW5ncy54bWzVV91u2jAUvucpLE+9LGk7unYooaoKaNVaQIVt7VVlYkOsOnYW21B6tafZg+1JdhwDBbXr0h+kTQgRn5/v/J+Y8Og2FWjCcs2VjPBudQcjJmNFuRxH+MugvX2IkTZEUiKUZBGWCqOjRiXM7FBwnfSZMSCqEcBIXc9MhBNjsnoQTKfTKtdZ7rhKWAP4uhqrNMhyppk0LA8yQWbwY2YZ03iOUAIAvqmSc7VGpYJQ6JHOFbWCIU7Bc8ldUES0BdEJDrzYkMQ341xZSU+UUDnKx8MIvzs8dp+FjIdq8pRJlxPdAKIjmzqhlDsviOjzO4YSxscJuHtQw2jKqUkivFdzKCAdPEQpsH3oxKGcKMiBNHP4lBlCiSH+6O0Zdmv0guBJdCZJyuMBcJCLP8LNwfWnq17r4uy08/l60O2eDU573olCJ1jHCYN1QyE4pGwes6WdkBhD4gT8Bp0REZqFwSppITZScs05d0ZDJSD3hRa0UTpktENStlKN/g2XbZDcxWgEgYhZhI9zTgRG3BDB46WytkNtuCmq3l6VRIAF7cnQeR/fm/fZiROSa7bq1oKjXc7jxjdlBUUzZZHgNwwZhSB+m8JTwtBqcdAoV2lBhfYxSAsOFiecTRk9KnI6B/yToSswkVrQhF7NBDPewnfL79CQjVQOuIxMoLOBzrXHrz4LOCNa34OShY9b/bPTZuv6tNNsXW65AAmdEBk/ExwKztLMbASfzJBUZqEH6YiJ1awoCuW04JWJrfryMmieWuHL/NbFWIHeYEk2Y+U5hfmrB6XNJmRSDKIbrgIaRpBDSTwmMGJYF1xaVhYwJhIpKWaIxLDWtBvrCVdWA8UPsIfWL/fQ6yMui9MYVhtYzCnLS0Hu7O69r+1/ODj8WK8Gv3783H5Sab7we4I4c37jnzy58pdr/+E2DAO3pR9f2ia3/+bO7l20vpbJa6d1OShV0la/FFy3jFT3cxmpC/+S6a28YEq5AEtp7IcM1pLgKTeMvmWLvaBNXvVu9z22mTbZYMyvGY3/JmR/Wl4T1+6FYfDoxdVxUi55ColwK3F5223s13bgpvkoq1IBtPX/Do3Kb1BLAwQUAAIACACQrqNItfwJZLoCAABVCgAAIQAAAHVuaXZlcnNhbC9mbGFzaF9za2luX3NldHRpbmdzLnhtbJVWbW/iMAz+fr8Ccd/p7pWd1CExxkmTdrfpNu172po2Ik2qJGXHv784TdYEKPSwJhH7eWzHsc1StaV88WEySXPBhHwGrSkvFWq8bkKLm2nWai34LBdcA9czLmRN2HTx8af9pIlFXmKJHcixnA3JoQ8zt58xFBfj2xxliJCLuiF8/yBKMctIvi2laHlxMbVq34BklG8N8urHfLUeDMCo0vca6iin9TXKOEojQSnAlL6vUS6yGMmA+UhX9jOS04c6f/sD2o4qqi1t+QlliNaQEuIiXy9RhvHceI9fZY5ynqDhrzbQL59RBqGM7EHGzu++ogwyRNM2/9MjjRQlFjTmnH/Edw4TpDDjh1ldoVwk4IUw0MVXcOWxd70LQO5rOPcpjqsU7AnrerAQ8NEzBgstW0gTf+psqhJvj6028wGLDWHKAEJVD3oyST+RVnk3sa7H/YE3yovQl9P0kFfB2hpWXcKBu1jf41erW7srQqfvuiBDCTunDFLslT3yt6nrETJQ9shnRgt45Gx/nMGhqSP5R74l7jnP199YgRNzLJzVn7wVIz3g6KogVafwmFoUsFCYzgutAd8tTayuSyk5yinlZEdLoqngvxCX7e1lVJocGFyvne6sVFPN4FTD2RzNmg7LZc9xPzpr3JDdz0J/ue480WaL30yJ1iSvavOzpKYTxzNjYgozTU4zcE8aOMh7vhEBx8YeItVEbkG+CMHGhuFCgxrrXnTDNQRPk6AGaXK6yqlzcqr8vK0zkGvzahSUr3Ks7IAVLStm/vQrhTcoDhgD1o6qK+OPE/rel4HCNQEQmVe+a7tDZ6lbpimDHfjhDxT2ykN3S5Xp0qGGW+oH2Oiw5ZxmVE+6XdH3SrxDAv0J/KtJK3J8YBnR9ppkyt4smny/hvtcosXs1xk2X7jJ7Nn1UuTY2I8raJT47+Q/UEsDBBQAAgAIAJCuo0gqlg9n/gIAAJcLAAAmAAAAdW5pdmVyc2FsL2h0bWxfcHVibGlzaGluZ19zZXR0aW5ncy54bWzNlm9PGjEYwN/zKZouvpRT56YjdxgjGIlOiLBNX5lyLVxjr721PfB8tU+zD7ZPsqdXQIiOnUaWhRDo0z6/51/7tOHRfSrQhGnDlYzwbn0HIyZjRbkcR/jL4HT7ECNjiaREKMkiLBVGR81amOVDwU3SZ9bCUoMAI00jsxFOrM0aQTCdTuvcZNrNKpFb4Jt6rNIg08wwaZkOMkEK+LFFxgyeESoA4JsqOVNr1moIhZ70WdFcMMQpeC65C4qIM5sKHPhVQxLfjbXKJT1RQmmkx8MIvzs8dp/5Gk9q8ZRJlxLTBKET2wahlDsniOjzB4YSxscJeHuwj9GUU5tEeG/fUWB18JRSsn3kxFFOFKRA2hk+ZZZQYokfenuW3VszF3gRLSRJeTyAGeTCj3BrcHt202tfXXQuz28H3e7FoNPzTpQ6wSonDFYNheCQynXMFnZCYi2JE/AbdEZEGBYGy6L5spGSK865MRoqAakvtTAagaeiiPCx5kRgxC0RPF7MWqLHzJ5yATE43d36SFr8CPTxxgnRhi0bms8Yl8W4+U3lgqJC5UjwO4asQhBRnsK/hKHldKORVmkpFcRYZASnDE04mzJ6VGZpBvyToRswkeagCZsvE8x6C99z/oCGbKQ0cBmZwFYFOTeeX38ROCPGPELJ3Met/kWn1b7tXLba11suQEInRMYvhEMJWZrZjfBJgaSycz1IR0xyw8qiUE7LuSqx1V9fBsPTXPgyv3UxltAbLMlmrLykMH/1oLLZhEzKg+gOV4mGI8ihJJ4JEzEcdy5zVhUYE4mUFAUiMTQq4471hKvcgMQfYI82r/fQ6yMuy9EYbg6wqCnTlZA7u3vv9z98PDj81KgHv3783F6rNGvhPUGcOd/DT9Y28UUjf9oNw8D1zufbsNX5v+rCvav21yqZumxfDyoVqd2vhOtWWdU9r7Lqyl8bvaUro5IL0GbG/thAoxE85ZbRt9w0ryj8+vvXb4s3KvwGo1i7ff/fIPxo8dxaeV+FwbMPwBrIVx/TzdpvUEsDBBQAAgAIAJCuo0hocVKRmgEAAB8GAAAfAAAAdW5pdmVyc2FsL2h0bWxfc2tpbl9zZXR0aW5ncy5qc42UTW/CMAyG7/wKlF0nxD5hu6HBpEkcJo3btEMoplSkSZWkHR3iv68OX03qjsUX8vLkdewq3na61WIR6z53t+6327/7e6cBalbncO3rokVPUWdGJAuYJSmIRAILkOJ49CTvzgRlzKQznZcfaGtqfkzhP0suTB3PCAtNaIY6XBDgN6FtqMM/J7FTq2tfU63R89xaJXuRkhak7UmlU+4YdvXqVr3EAFYF6AvokkfgmQ7caiPPjg8DjDoXqTTjspyqWPXmPFrHWuVy0ZZ/VWagq0++3gP9p8HLxLMTibFvFtIw8WSI0U5mGoyBQ97HCQYJCz4HUfPtu/UH6hk3CwroIjGJPdKjG4w6nfEYGl0ajjB8TFZejW4OMJqchY3dE3e3GB4heAm6YTW+x/BAleXZPz5gplWMHWmgzZ6fUKH4IpHxIXUfg+Twsmjb1r1zoe76Y+Y9IRU8oRX1/NK22RGChgCtN5aOeU2Qd0rZCUqURA5FaNS0Kug5YsM5gvvPLuPW8miVVuOhGo5VG7heg54pJarbf126Z5irs/sFUEsDBBQAAgAIAJCuo0g9PC/RwQAAAOUBAAAaAAAAdW5pdmVyc2FsL2kxOG5fcHJlc2V0cy54bWydkbEKwjAQhvc+RbjdxG6lJHUT3Bx0lpqmGmkvJZdaH9+UinSRgEMg//F9PyQnd6++Y0/jyTpUkPMtMIPaNRZvCs6n/aYARqHGpu4cGgXogO2qTNq8wKM3ZAKxWIGk4B7CUAoxTRO3NPjYQK4bQywmrl0v4ukditkUw6LC4pb2L/szgyrLGJPX0XbhgFW8x7QgjLxWMDsXjdxi60D8AhqTAEyqwVACaH0CeAwJwI8rQIrvm+ekRwrxo2KQYrWeKnsDUEsDBBQAAgAIAJCuo0izv7NQbQAAAHIAAAAcAAAAdW5pdmVyc2FsL2xvY2FsX3NldHRpbmdzLnhtbA3MPQ6DMAxA4Z1TWJ7K0L+NgcDGWFUqPYAVLITk2CixqnJ7sr3h0+vHfxL4cS6bacDn7YHAGm3ZdA34nadrh1CcdCEx5YBqCOPQ9GKR5MPuFRbYhQ7OM6cazi9KVb4zF1Ynr2e4RNuPFu9DcwJ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kK6jSIyYS/o+CAAAjyAAACkAAAB1bml2ZXJzYWwvc2tpbl9jdXN0b21pemF0aW9uX3NldHRpbmdzLnhtbLVa627iShL+v0/RYnWks9IqXMwtK4aVL01iDTEc7CQzu1qhBneCFdvNsRtmOOLHPs0+2D7JVrftYBMgdmYWT6JxddVX1XXrCxnEL16ob2LOAu8Pwj0W2pRzL3yOh39CaLBkPoumEY0pj+sHyqMXuuybGT4xQQNqzEnoksjVxWg8bKCR/KB+T+0bfXhra+0W6rVxC/eRgTs6jF0rxrWiw5jRauqD+hFEghvRJQ35adRBvTD6VsAMYxpxM3Tp96FS5M4PFWdwExHXA7542G2LZ59p3Rtt8aB2s9Pr4H1LVRSli/SO0TQa+17vuqc2EW60Ow1lr/VbSktBzU6ned3dN3utjgJvo+suoLTxdRe1e+12y9i3cAukkapqRkvf95TrZlMFbbh/re9HI63XaKBms6m0jX2nq4y0BgJuBTBUpS8cqBiKpnT3qqY2+woa6SNt1N5jA3f1Duq3cLfR2Lc1TWk0Ds49zC7vrgO19HQyd74DeDIEJ0dFbtVPJNdguYkiYHZosPYJpygkAf1UkzkZcpmx6NclW+/+UksTVCZzxp7ZVaQmRCALsOEJrEFdjmRs0q58YeTpyHM/1RYbzll4tWQhB6irkEUB8WvDPye5k86sjCTb0qiK3BNZ0oO6nvyUFUt1QT7Dc0loyYI1CXdj9syuFmT58hyxTeiWMnO1W9PI98IX4G5c93R8UZHvxdzkNCjYh/viKS+2hnjGVJjXxeIpJemTBfUzjQ35qSB3UPm+R45Et17scSmqNsVzSXRNnmkxAH1VPJdlQtBSjFpPPO8LcfqdA7siyr91kd0nOxoVlSTt8qIUW2/WVfNpHbFn4eyi3PuBfpXzGXSf8FlY2BBPKSExQaGwVJRSt8n5G0eM6etxLxkEoAWCm28uKUlCTrW5PrmbqtbX+XhyM5lr5k1tqCdViURZ/trq9r83O13oXKlcSST7Th2Pi1hIgnUa5bAsZzYZzwEQj+cW/uLUhuJ3ZdHJvTM2LVwbpv+pDDCd4YfaUPwuI3o/m2HLmdtj08Bz055bE0f6ZYwdbNSGX9kGrciWIs7Q1qPfEF9RBO3ZiyiKfc+VA6Jle+GGltBnTO5U05rPsO3MTN0xJ1ZtaLMo2v1VIpMNX0HyrEiMXC8mC5+6Ui2kiBxf51co+MdXHnCygHjhVRntM/XRtG7mzmQytufYMjJKbYhDFxkREZqqA81UG88AIyKwjn9MfC6zTyIg1fcrg9yaN7dj+HGEIbfe88qHH/4Ba6YYQjKlYQlBSBw8g6yz7cfJzBA+BIWIoDWJ428scgtJkw9dCWzT0ieQmrqTw3cETIYNgffCJaQOXfISeHfYttUbPNcmXyDHoTYnFYUmn6EkP1cU+optqCFslxCz1AfzRhUVIcowK5CsBpdE5Lu/Q2S5BDnhza3HNjFQhIehTGQ1xleVNdn4t3sIpKmOz1R7AgzOlm/P3paCKZELy1wJXdCGdGyI7Prt3vzHfKSaY2zMId2MyePckV1SKA3IDoWMI+JuSbikaEGXZAOVsIMx13PlmIi8NOH3jfcHIjztP7+krcsy8JdfPmBSoeGdsAz2y6AMtilr/p524bZ0Bh80ROT6WSvKOODDJtg6ttSZOfk5IYq9YOMnXfpnBOrVuKrBeteOH/dX+bD9H4yxkxasmdDRNI9VEsKwEoslBxZPv5KgaY1AXXpYhIYvTqiVAKxJimEx9AMwD+C5giEP4NFqEI9Ys00HNluPdCFOHyWEZa0mUTsdb3FG9Ckc0F9LdUGfGOyXfEq2yUYG1i4Z/jJRzm2VCkuLYzpjMNwCzOckqQDV9wJxhioHe3+HM1ckq0FhPo9s47uyun3vRa4I4OdNQN/uw54iFkiqT+Isr5NF6e8/aEgyxVmid1ptA/FaoKVjlavPH4qYjdWZfjvXVUvH4kQh6tkvLwfVIXwyduz5WNUEApRJQPhyBavwkzjnlcdKTgQGHqmAl07epiRarv777/+UhzmyJ6GilPq3qjhQ/KJr4le8f1qM0/hfJXAcVSuKypeSgumBKhMtf75yTEjQn3JkIcmyFLBAXHGVUg0lkIZRdRxVv72DKrFlUbBNBHvBiiB36uwzND65168N70j0Ao3TYcyvCiQ9L3KTV7bhcMTdcN8LaUXxH16JxOQdczpXDUOe/aFGfW/5kiy/Lhxg0ms+5LPnKnj6rWpBdz6CpK7Hq2PKxS3rWtASkvdDQ9ieXOteCYcLFZ9AD+eF+5mQR8yfiputt1e5wCAu4iCNhzwSR/rsLc8Rr9i3NHbDJ+LHwJYnHbNOwYap2CymkEXaMfdM1I6bx00px4wPzId1QU+mk4Mu0o+ldF2TN795Ba+0N5bDMSsdypl+IB7zW/Q7f8OfIx7z22JNmcC57q1Nx0N50ew6TiNRnl4mdsBDQ9mlUp7srcgjLBiLa9k4N5GUUOQMmEuHcm10vICm5SxoeYPrZywehK/blzshs9jJacfia4fCwCF965fzd8A97tPzyS3nASWYd7V8P1UBKc+pEki+Pjh2RkJFfLemn2pwECHLlej0cQ2lGJ9qwp3JNzTn5NZZPxPtLCcprbksGsh+Ltt5JZWh6OLVVLGk2C8LDepv/DSoX4rQIIU9H8BwEyxohCEHPOhyaYSKxDz7KrsKe5A70iO5M6N5AL4C7BDOSFkl5AiFxJLbqqxakpf8OOwtuefTLc1aVY6Qc87l+Q9iqI7Lya3yMX3i+fROKZWrIO11h1ws9sAc/ayUPJHllRyNVCw6ThaxnP2JbpUtPgcbTyxHWZsW6Z7v0IwfRb1+QhXwnvP+oJ5fZqFHvfmW9ZgGooB39m8O/gdQSwMEFAACAAgAkK6jSCqKN+aHEQAA8GEAABcAAAB1bml2ZXJzYWwvdW5pdmVyc2FsLnBuZ+3d+VeS2f8AcEszJ2eizcwsbZq0xQXUGjMXWmzSkXKd1FLR1GwzNTMUWVKnsUUldcpdmlzaJW3S3MAlJdSgCZXSlAqFEJUQkR0+9J2az4x+5g/4nvNwDni49znPva/73NUf3lzyOrDvm0WrF2lpaX3j7ubqo6WlA9PS0o7T09WkqHZb7tP8mRfvs2+3VhV1DVfzRSdq1/5dWlrVOH1F2ALN969i3QLjtbQWt396zyPH3I7Q0gq74O66yy8xZGIIfuVBpJIsUOajtJzPH9AGteV+tHya9SNk04+uznrL59ssmXgGKf/ouv5F2jL9+Xt0Lnl5KrRTkJWBFJlobZNiSH7uQT2fdujRUcI2JuOX/fUcWml9FaOnNIlP6yE+LlBIpume9vxm8TC7BDFcL5Gyi2Jk3K9XhZ6fp/v3j7c/rF6lLDvkti2bizvMgrpI3qYZS7uuuNw01P4a0qL194/7Nl7REYoneuamWEV1wM2Vtv/MhrTsTNbucxsjP6BB1U3KsPt3YCb7MiNmlXcjPeWEWd0Y72xQIk4fQZss+Gf2+ZRI7b4fTyuVfKwhDFY1p7rnU8Df+FnUV1ha5ZlFjWTMzv8QuRPivcTAVXd2Rr7REliTd2LZnPvNay1n/PwsogdtN0tz1fghxHvpT3Nv9RBCuZezjNMzt+yWNte9fkuNZpfR0lbuv9R355D97Batn6e/3MB7b8ScOunnNm3ZHEfNmG0P0bWE+bkaZM++XpOMNLBZ0AsgAASAABAAAkAACAABIAAEgAAQAAJAAAgAASAABIAAEAACQAAIAAEgAASAABAAAkAACAABIAAEgAAQAAJAAAgAASAABIAAEAACQAAIAAEgAASAABAAAkAACAABIAAEgAAQAAJAAAgAASAABIAAEAACQAAIAAEgAASAABAA4v8RIkXaNvKI5jIo+R/RAs+nqO1ju8MS0+bG0dM9bb8uP+BVwCqb2WEBW3rOh77PbDNeMCeioJ750YNHD85OhcT+e/v+W/I12ObIOXV9dh5MmWc+v2zn3RezylirKTr1Umib1uwq+QucYS7SkdznHuDm35OmKBvtcU5Tz9gpC0221+NFZ/q6/cFRzU1rx/IY3qP/LNDaHqJEzayA5gXLbfs4jSJhHUkZPe0Q06wSbWVxGSrMLUkiWVUMDclHSd6lF5mqJeSNhm7WjU3IJN7oTFa7qck/YynCtflE+SRFVaH+dtdNF84DRjTlnDO1Hu1CYgedgFSzRfAdeGk7K3TqTTyt5CdLo/TDYARy+0kT9QXDkFe9tG04ebupKlZIdeSjJuLgaFHfczBGcOUKnuYiH7/LecwWC7d3Y5c0CTqN4SVKPlYtH6RikGBRYiP10eSpN0yoWkobNAE3M4J/qHovDkAGmqCn/3geSeD8VlqFLDi6t3Zc/sJROE3N//L0c1JkHtO+ykWXtnmHcuNKk9gFHTQzXtz1Ulq9S9PkzN30ZXEQB8bqn8Din0jVjI3ViKEERsfG7pOl4mbxsPwx+d4rH1IIvphBi8EIiwzVjWxpUnG7WuveI4KXT5SqmY/mv1cz6g9KViG8QY3yyUZEZxWyAVmMHEA2xYFHb65/qgcWqfMmTxVlC2rWTiUHzdT08g4R9gS6XG8OB9PvP1uMPRxQw333V4Wpr3cqR4dYOCgmPLz14hoPxNkqm4iJ7mAE6hoz57vF5ifhL3xRTWZOlHbe8h7ZyBMVYj/kTiSl1jP/pDdEuSHhvlZOXgdrUpzO0PuWpTgR7J1drkrW+UXw8HJ4gr+IaVDfWZL51taE4JTR4b3gIvf9iDFT0tn/wbb0XF42GotDru28ya3JqwjhvJMGtI7suH6cfCg7ST7An+iud7D/3K+2m2mLmq08BfG99zAF16mKu1iSLwqTwPDgPJx5l0opZX6VhOK2DbR442NppJHwQbPA/CCmqSWrO6hS7BX2myrZpGbLhgzRvguEpXu3pMLwmMTbXjbwKxlmf1TZU4N/mFE6j4ktbnmAuy9u8QAzBxBbBk34n2oSkL12akfyAC/58Ll+auGXDm7nxRx8vwJaDe3s/n26NjaDKewt5QzwOTVnD4piWyNoobaLEdGQO6RWPBZ7RbqgbyM3vOMhe8qJGoaFnGpsXApjC0JXw2oXXK9Pj8aRVmw4Z2QEphNJ5IG8SO6o49PBhOblziOR07+nNzs7QDnkz2Ph1rEbRCeWOZaZIyW/9kDEBpvmMbnMW8StUVzLfqcgSH1laM1Esm+G/t2rPiBDjyoxqMBX37wxQ8+cp349tY0/7UQVEUscYjjPP98Q8bJlv8r81uDNpy8DmdyrcSUkrJJO8eBUT8e2jqxOdUdvplbx432qy4mGXYUxeg1nC0xKlWF+8IN2mX50fpgPyUXJwFUy2yOQVJGZHx0rPYYC5coeC5RenSz4jDPM2u7MB371TGQ1hKJITI4P+WsaPG6cOPGYMYDanBUja1CCA+FYpSjtJmWtvnnRa9zx4w3jYekr7oQ37TksNHPIU8Y/EF1KWpArIIz0qk/Lb6XjBDUIbGkC1cCmU1xWgHH368hpyFt06LsTmedtlZUE+q07HLvM9QY7Kj3tQJvoQritbduBqWQYicsrzBvtTaWYqj6mP8C29MnTg/kLG4pmZPiZhdGTZOXnKRetm6UkbDWZSuLa4M9RXtlg+b6o4XTVycJUSop+ruznxAbXV7pnGXmHMsAdd9I9sdbOpAr7+SC4OusJtYE4UoHJ2mlLJazvSAyw2tdJ8NQUe3EzS1CJsH//g/P93V2R6vnPX+ad6uu+rjJhFRH7u5vZkfWWA2tObEniBPJ7hzHyiSunGya4OrkiIqjZ3pN///NC9jbomzVTnnoM+JvnWNWYP0k2Fk6XPUmSfTSEo+KEvb6e0RiVEM+cEfBqOb6kGYWQBkddaJWohbgkXlJf+xg2F1fGi8ubtEBjRBKRZk7Yjh4Q2PbzvEkhBHoVo84khOMPwpeGK5HOTJlItiaUQecnr2SNOo/IC/TMF+rmml01mQQZ6bocVmYRhwUYGfcWPLOH3f1IFtP6dPDXus1/BdK11YxVi5mvtFnH2XABRJXsmibLT2Dg7Jko4T1mMoPVC1/cz9/mMlmivpLDJ6lVHblZq7KbrD1ijCnCQjx561u/p7dNWYxOeOLp5BKe1A9211S0A8eoe++uXMWpFnqpxeeDecLHBBqRSXOFLIWttBh5aVySLtc+SWmJ5D+zTiZvyn/4OKK73Sjs8/p3J6VuGMm7EWCrSj2NWgY9uITuOb4PUoBZBo9jaSY+otVZGP7oILkdq+TBwSbYhuHbHF/olsL7mfPo5MPI5FecpCwcgycy9iRZ5AfNKMj0Xl7wHxE6ZUmrVnMcm9PQIZNS+q+ZFcICaJCmPke2brbF8UHVe1IpAb/2qBGDwojMbX+F/a1LuSfxj6u9kFUtu43bVbcgVyaCqgS4ugfW1zXXB8NYbh25Mm/4+xrPDQFTJJqwWLWAc9FVrpMrayY7ZO3tqh19Vp3q/jpgh2mr67pL2eW3nTB8aHntECm07Wex/l9jLGHVq416Pfijlk5jy8Uyh91uVusrW8tduKZMRLhqe/idmuj9zpk64ddsiWqK3iIhmB4oR1qVCAY4dnAkg3cIfLikVaKyEDVYod2pKDPb9d7OE2erbZXKLAPYmPhT4Rv0zDUrN/R7kmIUDN4Jw/YT+tpfts9IVFc/nNgJCSPdQxPs5X9WJ4iQgk5tqQ2tsTqbEROww+U30+oyk7rdu9HqHG5eXgaccAyidAjGZbzwUTsS19wiRkQyGeGUQRcawjKykxdM4FRdoCgSHjBOypIPkFZEMfLe6JnDMazOzW1JrQOih2jrRKfny0oFHy9/e0GkkvOZTjOvwos2lia+r8WDoIqP7EamcrKDpbeRIV8cO7EW2URvMGwd+X2yfTBd/mWHVHTibfY+k9eO32fgAjn6uVLSQTt1TvFSEDsulOtxZkxchLHrFYxuF2LdzaVrErkhuZxtzril9p3iYCO4jx0839JZfdkqPNhWrbJiHccZwLo6X0oD8i0tYS6yD2XPxSS1cv/e7NQGHofuCUULtoueiLZyW5NRWLcE21g3SAGxzITeGUwj0AuQwc2gsC9bKeLpt9f8Q+pzQs+8tl8zpJlSO/Ne9qivFW9jPjnb4PdaFLnF49sjE26hE8LXM2YOopP0C89qwZT6cSmj5qhr+fFNher4HvIi88jv0EWC/fCoeRX9G0AukrcV1RGrvcfieMdfpoklqvO8iNAJR7Y3h9x2SpV1CCI4R+dOdPK6HP9cJeRGiZrdH+iyuUf31WD1j1TJqnP3rc9peoXTzYxId2cVqqJmhvWBt8hcJM/ALk48DCnAuh9QIhZky8YyZDUVAmevMWkGI1kFnr/2u/xfL6GHS3Vy3SFJrEx7a2Ivu0azkUgfiqc5F2meEaKIpJyIwZS+NlKw7Un1kpcWUAR+V3PaIKeke/p4DmJatPiMYnn4YGnVsM3h/HFxa/tv4g/cks8V/bo4LcVTs2U98lU26usd6DeyDeqaWG9TUwarR21WtEiLZdzaLxxcCeok7MeSLn/FYnDUT0/LdlgOecoUnTwbKE72snjpnrG4sXeNIcwdBNmVP5CSabxX1S1jWpQs0o2FAmXuYyVY6Uce4Z6qdQ6CFGiG5NEqkbMH27vcWuyJldE7aDK1MB06/WJPEV4xsvEIpaAjZ+mTpzmjob/THPPQaZR82UQheJG5i5djb9mtqIufu17M2wd1wwOO+ePLDQ6MHr9+Ct/VnVQCJvMIJKK/5Z1HTeGaXRHo2IQTV7MNbpREZVfuKl/0CuXgQ/oeXVwoRskHmSthOrnGjX6BSHLj9EceMhmOdHBSsLGxI1lDNp8b52ttcPO0T+OxmhF1g4s19BqTU88pHXS8rmf+iA8/w28WY6Kda3jdp9gWuTFo3mHNmWB9/riksoshWhzPBemBxPNWfNmSv+hu0Uyaw1sKLaXEKly35zvxHaxBFBPcYcQ5FmYr1fGEcKXOASh3KlfTS4j80DzV+Y8fQ0zX1ceIv2w9TDGSd7uYtAgmzoPfS7cqIPmCGSUSNBMtHkrrN1tp/oj0DfNTj9Y0rkWuVGwjMHPgrD2kk8tamLuHyO0fQFSJki2V8969czl25MtgkRnd5odVz4R3xWObzJgclewBWgpPnnhsIX3T0haxbP8YfuHwzH44HCMdJdx0V6qjmdOPVUlhmi6d9Mvy1hFJaznxXOyEYx3alP+C4Bkka+9ol6NjR6lDDn/W2Z7ckoByauCTq/2lZz2OEqbEO/o4Cdfwhk81z0dVKVm1kMSOwasVHCgcBbo8jTdQURHER1IRAWuVX/xODJF2w1Vnwkn8Zz9duGGqeLtwIeN1uOe3vIlGDK4Cuk7zvFAvWNZDZp9buVx3zEI7S1DPvuNEk5Wu9YjywcVvAfNtQrIaWBV2biYmC3PjreJPWtBxmOmy5+0gaNOOwl5WP31D+mRcczxfs1f85eMqrFufsOkywXM8cWNIFP/KlyUoNyVcbTZsM3/nlBMDRU2uwtMIDunhCrMTa2DUpYFnYj8Fy68k5lE+9WmPMsp/p6yS4T8Sg5WtXX8/KHKO3VDdnAginXhfc+zhTPxwvAKFibZ06ITf7GwtH96UJbLvOLl4PboYrZqpn++GhubKfH6WMaV5HxTjUdBGiW0WMj/gPehyvCKtrbvH6r/HPn9tzrR0vJCGpdOSGkmqS/LmVPcp42IhizjVZVG0zxR91lf95uN0lPKQ83gx3B7cCF03+8j/KnonpEBJb3uYmN4654Cr6eFHNrfPSbbTZNgvilkx5ywOAZmrZQzSmsv2X+vO/fEAj/8L1i9nqs+tG970b8H6RR2G8O1L/se9W1rydO9eezOg4Kdfu8RX8Rx32s25IsowsxwTpJlzBJo+ts/dZ/mcf3DceJBy4jsW2b+1HPNOs+Dw2UIaNCYZ8mNhYdfs3yeAavftvnsJhlWYFhB7mn9T60K1NC/3vQdcq3aHpv4HUEsDBBQAAgAIAJCuo0iV7pF+SwAAAGsAAAAbAAAAdW5pdmVyc2FsL3VuaXZlcnNhbC5wbmcueG1ss7GvyM1RKEstKs7Mz7NVMtQzULK34+WyKShKLctMLVeoAIoBBSFASaESyDVCcMszU0oygEIG5mYIwYzUzPSMElslCwNzuKA+0EwAUEsBAgAAFAACAAgAkK6jSA5qJE5iBAAABREAAB0AAAAAAAAAAQAAAAAAAAAAAHVuaXZlcnNhbC9jb21tb25fbWVzc2FnZXMubG5nUEsBAgAAFAACAAgAkK6jSAh+CyMpAwAAhgwAACcAAAAAAAAAAQAAAAAAnQQAAHVuaXZlcnNhbC9mbGFzaF9wdWJsaXNoaW5nX3NldHRpbmdzLnhtbFBLAQIAABQAAgAIAJCuo0i1/AlkugIAAFUKAAAhAAAAAAAAAAEAAAAAAAsIAAB1bml2ZXJzYWwvZmxhc2hfc2tpbl9zZXR0aW5ncy54bWxQSwECAAAUAAIACACQrqNIKpYPZ/4CAACXCwAAJgAAAAAAAAABAAAAAAAECwAAdW5pdmVyc2FsL2h0bWxfcHVibGlzaGluZ19zZXR0aW5ncy54bWxQSwECAAAUAAIACACQrqNIaHFSkZoBAAAfBgAAHwAAAAAAAAABAAAAAABGDgAAdW5pdmVyc2FsL2h0bWxfc2tpbl9zZXR0aW5ncy5qc1BLAQIAABQAAgAIAJCuo0g9PC/RwQAAAOUBAAAaAAAAAAAAAAEAAAAAAB0QAAB1bml2ZXJzYWwvaTE4bl9wcmVzZXRzLnhtbFBLAQIAABQAAgAIAJCuo0izv7NQbQAAAHIAAAAcAAAAAAAAAAEAAAAAABYRAAB1bml2ZXJzYWwvbG9jYWxfc2V0dGluZ3MueG1sUEsBAgAAFAACAAgARJRXRyO0Tvv7AgAAsAgAABQAAAAAAAAAAQAAAAAAvREAAHVuaXZlcnNhbC9wbGF5ZXIueG1sUEsBAgAAFAACAAgAkK6jSIyYS/o+CAAAjyAAACkAAAAAAAAAAQAAAAAA6hQAAHVuaXZlcnNhbC9za2luX2N1c3RvbWl6YXRpb25fc2V0dGluZ3MueG1sUEsBAgAAFAACAAgAkK6jSCqKN+aHEQAA8GEAABcAAAAAAAAAAAAAAAAAbx0AAHVuaXZlcnNhbC91bml2ZXJzYWwucG5nUEsBAgAAFAACAAgAkK6jSJXukX5LAAAAawAAABsAAAAAAAAAAQAAAAAAKy8AAHVuaXZlcnNhbC91bml2ZXJzYWwucG5nLnhtbFBLBQYAAAAACwALAEkDAACvLwAAAAA="/>
  <p:tag name="ISPRING_PRESENTATION_TITLE" val="1"/>
  <p:tag name="ISPRING_SCORM_RATE_QUIZZES" val="0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OUTPUT_FOLDER" val="F:\我图VIP设计PPT上传\10月份上传文件\298"/>
  <p:tag name="ISPRING_FIRST_PUBLISH" val="1"/>
</p:tagLst>
</file>

<file path=ppt/theme/theme1.xml><?xml version="1.0" encoding="utf-8"?>
<a:theme xmlns:a="http://schemas.openxmlformats.org/drawingml/2006/main" name="Office 主题">
  <a:themeElements>
    <a:clrScheme name="自定义 11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3AAFEB"/>
      </a:accent1>
      <a:accent2>
        <a:srgbClr val="FF6600"/>
      </a:accent2>
      <a:accent3>
        <a:srgbClr val="3AAFEB"/>
      </a:accent3>
      <a:accent4>
        <a:srgbClr val="FF6600"/>
      </a:accent4>
      <a:accent5>
        <a:srgbClr val="3AAFEB"/>
      </a:accent5>
      <a:accent6>
        <a:srgbClr val="FF6600"/>
      </a:accent6>
      <a:hlink>
        <a:srgbClr val="3AAFEB"/>
      </a:hlink>
      <a:folHlink>
        <a:srgbClr val="FF660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08588"/>
        </a:solidFill>
      </a:spPr>
      <a:bodyPr wrap="square" lIns="0" tIns="0" rIns="0" bIns="0" rtlCol="0"/>
      <a:lstStyle>
        <a:defPPr>
          <a:defRPr sz="1350"/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365</Words>
  <Application>Microsoft Office PowerPoint</Application>
  <PresentationFormat>全屏显示(16:9)</PresentationFormat>
  <Paragraphs>61</Paragraphs>
  <Slides>11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汉仪菱心体简</vt:lpstr>
      <vt:lpstr>微软雅黑</vt:lpstr>
      <vt:lpstr>Arial</vt:lpstr>
      <vt:lpstr>Arial Black</vt:lpstr>
      <vt:lpstr>Calibri</vt:lpstr>
      <vt:lpstr>Open Sans Extrabold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2019-05-13T21:35:27Z</dcterms:created>
  <dcterms:modified xsi:type="dcterms:W3CDTF">2022-05-31T02:44:55Z</dcterms:modified>
</cp:coreProperties>
</file>